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e3b5NvtzfJxyjN+k5amk9qfTO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0"/>
  </p:normalViewPr>
  <p:slideViewPr>
    <p:cSldViewPr snapToGrid="0">
      <p:cViewPr varScale="1">
        <p:scale>
          <a:sx n="64" d="100"/>
          <a:sy n="64" d="100"/>
        </p:scale>
        <p:origin x="1566"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14"/>
          <p:cNvPicPr preferRelativeResize="0"/>
          <p:nvPr/>
        </p:nvPicPr>
        <p:blipFill rotWithShape="1">
          <a:blip r:embed="rId3">
            <a:alphaModFix/>
          </a:blip>
          <a:srcRect/>
          <a:stretch/>
        </p:blipFill>
        <p:spPr>
          <a:xfrm>
            <a:off x="8522767" y="6196125"/>
            <a:ext cx="576495" cy="580719"/>
          </a:xfrm>
          <a:prstGeom prst="rect">
            <a:avLst/>
          </a:prstGeom>
          <a:noFill/>
          <a:ln>
            <a:noFill/>
          </a:ln>
        </p:spPr>
      </p:pic>
      <p:sp>
        <p:nvSpPr>
          <p:cNvPr id="14" name="Google Shape;14;p14">
            <a:hlinkClick r:id="rId4"/>
          </p:cNvPr>
          <p:cNvSpPr/>
          <p:nvPr/>
        </p:nvSpPr>
        <p:spPr>
          <a:xfrm>
            <a:off x="4137660" y="5561814"/>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5"/>
        <p:cNvGrpSpPr/>
        <p:nvPr/>
      </p:nvGrpSpPr>
      <p:grpSpPr>
        <a:xfrm>
          <a:off x="0" y="0"/>
          <a:ext cx="0" cy="0"/>
          <a:chOff x="0" y="0"/>
          <a:chExt cx="0" cy="0"/>
        </a:xfrm>
      </p:grpSpPr>
      <p:sp>
        <p:nvSpPr>
          <p:cNvPr id="2" name="Rectangle 1">
            <a:extLst>
              <a:ext uri="{FF2B5EF4-FFF2-40B4-BE49-F238E27FC236}">
                <a16:creationId xmlns:a16="http://schemas.microsoft.com/office/drawing/2014/main" id="{6BAB4D5E-8E31-1FBD-FDEC-2851368F0E07}"/>
              </a:ext>
            </a:extLst>
          </p:cNvPr>
          <p:cNvSpPr/>
          <p:nvPr userDrawn="1"/>
        </p:nvSpPr>
        <p:spPr>
          <a:xfrm>
            <a:off x="457199" y="478894"/>
            <a:ext cx="8220074" cy="5917143"/>
          </a:xfrm>
          <a:prstGeom prst="rect">
            <a:avLst/>
          </a:prstGeom>
          <a:solidFill>
            <a:schemeClr val="bg1">
              <a:alpha val="90675"/>
            </a:schemeClr>
          </a:solidFill>
          <a:ln w="63500">
            <a:solidFill>
              <a:srgbClr val="017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803CCB5-DE4A-2D58-AE54-4A3891D2893C}"/>
              </a:ext>
            </a:extLst>
          </p:cNvPr>
          <p:cNvSpPr/>
          <p:nvPr userDrawn="1"/>
        </p:nvSpPr>
        <p:spPr>
          <a:xfrm>
            <a:off x="457199" y="478894"/>
            <a:ext cx="8220074" cy="566135"/>
          </a:xfrm>
          <a:prstGeom prst="rect">
            <a:avLst/>
          </a:prstGeom>
          <a:solidFill>
            <a:srgbClr val="017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8"/>
        <p:cNvGrpSpPr/>
        <p:nvPr/>
      </p:nvGrpSpPr>
      <p:grpSpPr>
        <a:xfrm>
          <a:off x="0" y="0"/>
          <a:ext cx="0" cy="0"/>
          <a:chOff x="0" y="0"/>
          <a:chExt cx="0" cy="0"/>
        </a:xfrm>
      </p:grpSpPr>
      <p:pic>
        <p:nvPicPr>
          <p:cNvPr id="19" name="Google Shape;19;p16"/>
          <p:cNvPicPr preferRelativeResize="0"/>
          <p:nvPr/>
        </p:nvPicPr>
        <p:blipFill rotWithShape="1">
          <a:blip r:embed="rId3">
            <a:alphaModFix/>
          </a:blip>
          <a:srcRect/>
          <a:stretch/>
        </p:blipFill>
        <p:spPr>
          <a:xfrm>
            <a:off x="8522767" y="6196125"/>
            <a:ext cx="576495" cy="580719"/>
          </a:xfrm>
          <a:prstGeom prst="rect">
            <a:avLst/>
          </a:prstGeom>
          <a:noFill/>
          <a:ln>
            <a:noFill/>
          </a:ln>
        </p:spPr>
      </p:pic>
      <p:sp>
        <p:nvSpPr>
          <p:cNvPr id="20" name="Google Shape;20;p16">
            <a:hlinkClick r:id="rId4"/>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21"/>
        <p:cNvGrpSpPr/>
        <p:nvPr/>
      </p:nvGrpSpPr>
      <p:grpSpPr>
        <a:xfrm>
          <a:off x="0" y="0"/>
          <a:ext cx="0" cy="0"/>
          <a:chOff x="0" y="0"/>
          <a:chExt cx="0" cy="0"/>
        </a:xfrm>
      </p:grpSpPr>
      <p:sp>
        <p:nvSpPr>
          <p:cNvPr id="22" name="Google Shape;22;p17"/>
          <p:cNvSpPr/>
          <p:nvPr/>
        </p:nvSpPr>
        <p:spPr>
          <a:xfrm>
            <a:off x="457198" y="438151"/>
            <a:ext cx="8220075"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pic>
        <p:nvPicPr>
          <p:cNvPr id="23" name="Google Shape;23;p17"/>
          <p:cNvPicPr preferRelativeResize="0"/>
          <p:nvPr/>
        </p:nvPicPr>
        <p:blipFill rotWithShape="1">
          <a:blip r:embed="rId2">
            <a:alphaModFix/>
          </a:blip>
          <a:srcRect/>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ks2-religious-education/ks2-judaism/ks2-judaism-powerpoi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a:hlinkClick r:id="rId3"/>
          </p:cNvPr>
          <p:cNvSpPr/>
          <p:nvPr/>
        </p:nvSpPr>
        <p:spPr>
          <a:xfrm>
            <a:off x="3951215" y="5385732"/>
            <a:ext cx="1157680" cy="87245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1">
            <a:hlinkClick r:id="rId3"/>
          </p:cNvPr>
          <p:cNvSpPr/>
          <p:nvPr/>
        </p:nvSpPr>
        <p:spPr>
          <a:xfrm>
            <a:off x="8489658" y="6165908"/>
            <a:ext cx="563459" cy="67391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0">
            <a:hlinkClick r:id="rId3"/>
          </p:cNvPr>
          <p:cNvSpPr/>
          <p:nvPr/>
        </p:nvSpPr>
        <p:spPr>
          <a:xfrm>
            <a:off x="8489658" y="6610525"/>
            <a:ext cx="654342" cy="2292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3" name="Google Shape;103;p10"/>
          <p:cNvSpPr/>
          <p:nvPr/>
        </p:nvSpPr>
        <p:spPr>
          <a:xfrm>
            <a:off x="457198" y="620785"/>
            <a:ext cx="8229032" cy="852416"/>
          </a:xfrm>
          <a:prstGeom prst="roundRect">
            <a:avLst>
              <a:gd name="adj" fmla="val 0"/>
            </a:avLst>
          </a:prstGeom>
          <a:solidFill>
            <a:srgbClr val="11743A"/>
          </a:solid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3600"/>
              <a:buFont typeface="Arial"/>
              <a:buNone/>
            </a:pPr>
            <a:r>
              <a:rPr lang="en-GB" sz="3600" b="1" i="0" u="none" strike="noStrike" cap="none" dirty="0">
                <a:solidFill>
                  <a:schemeClr val="lt1"/>
                </a:solidFill>
                <a:latin typeface="Twinkl" pitchFamily="2" charset="77"/>
                <a:sym typeface="Arial"/>
              </a:rPr>
              <a:t>The Plagues of Locusts and Darkness</a:t>
            </a:r>
            <a:endParaRPr sz="3600" b="1" i="0" u="none" strike="noStrike" cap="none" dirty="0">
              <a:solidFill>
                <a:schemeClr val="lt1"/>
              </a:solidFill>
              <a:latin typeface="Twinkl" pitchFamily="2" charset="77"/>
              <a:sym typeface="Arial"/>
            </a:endParaRPr>
          </a:p>
        </p:txBody>
      </p:sp>
      <p:sp>
        <p:nvSpPr>
          <p:cNvPr id="104" name="Google Shape;104;p10"/>
          <p:cNvSpPr txBox="1"/>
          <p:nvPr/>
        </p:nvSpPr>
        <p:spPr>
          <a:xfrm>
            <a:off x="567977" y="1538440"/>
            <a:ext cx="770356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Then, came two more plagues. An east wind blew a plague of locusts into Egypt. They ate every plant in the land until there wasn’t even a single leaf remaining.</a:t>
            </a:r>
            <a:endParaRPr dirty="0">
              <a:latin typeface="Twinkl" pitchFamily="2" charset="77"/>
            </a:endParaRPr>
          </a:p>
        </p:txBody>
      </p:sp>
      <p:pic>
        <p:nvPicPr>
          <p:cNvPr id="105" name="Google Shape;105;p10"/>
          <p:cNvPicPr preferRelativeResize="0"/>
          <p:nvPr/>
        </p:nvPicPr>
        <p:blipFill rotWithShape="1">
          <a:blip r:embed="rId4">
            <a:alphaModFix/>
          </a:blip>
          <a:srcRect r="16343"/>
          <a:stretch/>
        </p:blipFill>
        <p:spPr>
          <a:xfrm>
            <a:off x="5746010" y="2167778"/>
            <a:ext cx="2907287" cy="4198579"/>
          </a:xfrm>
          <a:prstGeom prst="rect">
            <a:avLst/>
          </a:prstGeom>
          <a:noFill/>
          <a:ln>
            <a:noFill/>
          </a:ln>
        </p:spPr>
      </p:pic>
      <p:sp>
        <p:nvSpPr>
          <p:cNvPr id="106" name="Google Shape;106;p10"/>
          <p:cNvSpPr txBox="1"/>
          <p:nvPr/>
        </p:nvSpPr>
        <p:spPr>
          <a:xfrm>
            <a:off x="567977" y="2472082"/>
            <a:ext cx="5427676" cy="38779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The ninth plague was complete darkness which covered Egypt. For three days, there was no light, except for in the area where the Israelites lived.</a:t>
            </a:r>
            <a:endParaRPr sz="1800" dirty="0">
              <a:latin typeface="Twinkl" pitchFamily="2" charset="77"/>
            </a:endParaRPr>
          </a:p>
          <a:p>
            <a:pPr marL="0" marR="0" lvl="0" indent="0" algn="l" rtl="0">
              <a:spcBef>
                <a:spcPts val="120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“You may go” the Pharaoh told Moses, “as long as you leave your animals here.” Moses refused, saying the Israelites would take all their belongings with them.</a:t>
            </a:r>
            <a:endParaRPr sz="1800" dirty="0">
              <a:latin typeface="Twinkl" pitchFamily="2" charset="77"/>
            </a:endParaRPr>
          </a:p>
          <a:p>
            <a:pPr marL="0" marR="0" lvl="0" indent="0" algn="l" rtl="0">
              <a:spcBef>
                <a:spcPts val="1200"/>
              </a:spcBef>
              <a:spcAft>
                <a:spcPts val="0"/>
              </a:spcAft>
              <a:buClr>
                <a:schemeClr val="dk1"/>
              </a:buClr>
              <a:buSzPts val="1800"/>
              <a:buFont typeface="Arial"/>
              <a:buNone/>
            </a:pPr>
            <a:r>
              <a:rPr lang="en-GB" sz="1800" b="1" i="0" u="none" strike="noStrike" cap="none" baseline="30000" dirty="0">
                <a:solidFill>
                  <a:schemeClr val="dk1"/>
                </a:solidFill>
                <a:latin typeface="Twinkl" pitchFamily="2" charset="77"/>
                <a:sym typeface="Arial"/>
              </a:rPr>
              <a:t>“</a:t>
            </a:r>
            <a:r>
              <a:rPr lang="en-GB" sz="1800" b="0" i="0" u="none" strike="noStrike" cap="none" dirty="0">
                <a:solidFill>
                  <a:schemeClr val="dk1"/>
                </a:solidFill>
                <a:latin typeface="Twinkl" pitchFamily="2" charset="77"/>
                <a:sym typeface="Arial"/>
              </a:rPr>
              <a:t>Get out of here!” the Pharaoh shouted at Moses. “I’m warning you. Never come back to see me again!”</a:t>
            </a:r>
            <a:endParaRPr sz="1800" dirty="0">
              <a:latin typeface="Twinkl" pitchFamily="2" charset="77"/>
            </a:endParaRPr>
          </a:p>
          <a:p>
            <a:pPr marL="0" marR="0" lvl="0" indent="0" algn="l" rtl="0">
              <a:spcBef>
                <a:spcPts val="120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“Alright,” Moses replied. “You will never see me again.”</a:t>
            </a:r>
            <a:endParaRPr sz="1800" dirty="0">
              <a:latin typeface="Twinkl" pitchFamily="2" charset="77"/>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1">
            <a:hlinkClick r:id="rId3"/>
          </p:cNvPr>
          <p:cNvSpPr/>
          <p:nvPr/>
        </p:nvSpPr>
        <p:spPr>
          <a:xfrm>
            <a:off x="8489658" y="6610525"/>
            <a:ext cx="654342" cy="2292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1"/>
          <p:cNvSpPr/>
          <p:nvPr/>
        </p:nvSpPr>
        <p:spPr>
          <a:xfrm>
            <a:off x="457198" y="620785"/>
            <a:ext cx="8229032" cy="852416"/>
          </a:xfrm>
          <a:prstGeom prst="roundRect">
            <a:avLst>
              <a:gd name="adj" fmla="val 0"/>
            </a:avLst>
          </a:prstGeom>
          <a:solidFill>
            <a:srgbClr val="11743A"/>
          </a:solid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4000"/>
              <a:buFont typeface="Arial"/>
              <a:buNone/>
            </a:pPr>
            <a:r>
              <a:rPr lang="en-GB" sz="4000" b="1" i="0" u="none" strike="noStrike" cap="none" dirty="0">
                <a:solidFill>
                  <a:schemeClr val="lt1"/>
                </a:solidFill>
                <a:latin typeface="Twinkl" pitchFamily="2" charset="77"/>
                <a:sym typeface="Arial"/>
              </a:rPr>
              <a:t>The Plague of the Firstborn</a:t>
            </a:r>
            <a:endParaRPr sz="4000" b="1" i="0" u="none" strike="noStrike" cap="none" dirty="0">
              <a:solidFill>
                <a:schemeClr val="lt1"/>
              </a:solidFill>
              <a:latin typeface="Twinkl" pitchFamily="2" charset="77"/>
              <a:sym typeface="Arial"/>
            </a:endParaRPr>
          </a:p>
        </p:txBody>
      </p:sp>
      <p:pic>
        <p:nvPicPr>
          <p:cNvPr id="113" name="Google Shape;113;p11"/>
          <p:cNvPicPr preferRelativeResize="0"/>
          <p:nvPr/>
        </p:nvPicPr>
        <p:blipFill rotWithShape="1">
          <a:blip r:embed="rId4">
            <a:alphaModFix/>
          </a:blip>
          <a:srcRect b="2837"/>
          <a:stretch/>
        </p:blipFill>
        <p:spPr>
          <a:xfrm flipH="1">
            <a:off x="1378036" y="2052201"/>
            <a:ext cx="7085864" cy="4309963"/>
          </a:xfrm>
          <a:prstGeom prst="rect">
            <a:avLst/>
          </a:prstGeom>
          <a:noFill/>
          <a:ln>
            <a:noFill/>
          </a:ln>
        </p:spPr>
      </p:pic>
      <p:sp>
        <p:nvSpPr>
          <p:cNvPr id="114" name="Google Shape;114;p11"/>
          <p:cNvSpPr txBox="1"/>
          <p:nvPr/>
        </p:nvSpPr>
        <p:spPr>
          <a:xfrm>
            <a:off x="591771" y="1540469"/>
            <a:ext cx="795988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Moses told the Israelites to put blood above their doorposts. That night, the angel of death travelled through Egypt, killing                                            the firstborn of every family. The                                                                 Israelites remained safe.</a:t>
            </a:r>
            <a:endParaRPr dirty="0">
              <a:latin typeface="Twinkl" pitchFamily="2" charset="77"/>
            </a:endParaRPr>
          </a:p>
        </p:txBody>
      </p:sp>
      <p:sp>
        <p:nvSpPr>
          <p:cNvPr id="115" name="Google Shape;115;p11"/>
          <p:cNvSpPr txBox="1"/>
          <p:nvPr/>
        </p:nvSpPr>
        <p:spPr>
          <a:xfrm>
            <a:off x="591771" y="2732409"/>
            <a:ext cx="475201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The Pharaoh finally agreed to free the Israelites. </a:t>
            </a:r>
            <a:r>
              <a:rPr lang="en-GB" sz="1800" b="0" i="0" dirty="0">
                <a:solidFill>
                  <a:srgbClr val="000000"/>
                </a:solidFill>
                <a:effectLst/>
                <a:latin typeface="Twinkl" pitchFamily="2" charset="77"/>
              </a:rPr>
              <a:t>Having lived in Egypt for 430 years, with hundreds of those years spent in enslavement, the Israelites were finally free.</a:t>
            </a:r>
            <a:endParaRPr sz="1800" dirty="0">
              <a:latin typeface="Twinkl" pitchFamily="2" charset="7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2">
            <a:hlinkClick r:id="rId3"/>
          </p:cNvPr>
          <p:cNvSpPr/>
          <p:nvPr/>
        </p:nvSpPr>
        <p:spPr>
          <a:xfrm>
            <a:off x="3993160" y="2992772"/>
            <a:ext cx="1157680" cy="87245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1" name="Google Shape;121;p12">
            <a:hlinkClick r:id="rId3"/>
          </p:cNvPr>
          <p:cNvSpPr/>
          <p:nvPr/>
        </p:nvSpPr>
        <p:spPr>
          <a:xfrm>
            <a:off x="8489658" y="6165908"/>
            <a:ext cx="563459" cy="67391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2"/>
          <p:cNvSpPr>
            <a:spLocks noGrp="1"/>
          </p:cNvSpPr>
          <p:nvPr>
            <p:ph type="title" idx="4294967295"/>
          </p:nvPr>
        </p:nvSpPr>
        <p:spPr>
          <a:xfrm>
            <a:off x="457198" y="620785"/>
            <a:ext cx="8229032" cy="852416"/>
          </a:xfrm>
          <a:prstGeom prst="roundRect">
            <a:avLst>
              <a:gd name="adj" fmla="val 0"/>
            </a:avLst>
          </a:prstGeom>
          <a:solidFill>
            <a:srgbClr val="11743A"/>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4000"/>
              <a:buFont typeface="Arial"/>
              <a:buNone/>
            </a:pPr>
            <a:r>
              <a:rPr lang="en-GB" sz="4000" dirty="0">
                <a:solidFill>
                  <a:schemeClr val="lt1"/>
                </a:solidFill>
                <a:latin typeface="Twinkl" pitchFamily="2" charset="77"/>
                <a:sym typeface="Arial"/>
              </a:rPr>
              <a:t>Who Were the Israelites?</a:t>
            </a:r>
            <a:endParaRPr dirty="0">
              <a:solidFill>
                <a:schemeClr val="lt1"/>
              </a:solidFill>
              <a:latin typeface="Twinkl" pitchFamily="2" charset="77"/>
            </a:endParaRPr>
          </a:p>
        </p:txBody>
      </p:sp>
      <p:sp>
        <p:nvSpPr>
          <p:cNvPr id="36" name="Google Shape;36;p2">
            <a:hlinkClick r:id="rId3"/>
          </p:cNvPr>
          <p:cNvSpPr/>
          <p:nvPr/>
        </p:nvSpPr>
        <p:spPr>
          <a:xfrm>
            <a:off x="8489658" y="6610525"/>
            <a:ext cx="654342" cy="2292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7" name="Google Shape;37;p2"/>
          <p:cNvPicPr preferRelativeResize="0"/>
          <p:nvPr/>
        </p:nvPicPr>
        <p:blipFill rotWithShape="1">
          <a:blip r:embed="rId4">
            <a:alphaModFix/>
          </a:blip>
          <a:srcRect/>
          <a:stretch/>
        </p:blipFill>
        <p:spPr>
          <a:xfrm>
            <a:off x="5265712" y="1860223"/>
            <a:ext cx="3522777" cy="4510873"/>
          </a:xfrm>
          <a:prstGeom prst="rect">
            <a:avLst/>
          </a:prstGeom>
          <a:noFill/>
          <a:ln>
            <a:noFill/>
          </a:ln>
        </p:spPr>
      </p:pic>
      <p:sp>
        <p:nvSpPr>
          <p:cNvPr id="38" name="Google Shape;38;p2"/>
          <p:cNvSpPr txBox="1"/>
          <p:nvPr/>
        </p:nvSpPr>
        <p:spPr>
          <a:xfrm>
            <a:off x="559459" y="1548702"/>
            <a:ext cx="8229031"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The Israelites were a group of people who followed the Jewish faith </a:t>
            </a:r>
          </a:p>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thousands of years ago.</a:t>
            </a:r>
            <a:endParaRPr dirty="0">
              <a:latin typeface="Twinkl" pitchFamily="2" charset="77"/>
            </a:endParaRPr>
          </a:p>
          <a:p>
            <a:pPr marL="0" marR="0" lvl="0" indent="0" algn="l" rtl="0">
              <a:lnSpc>
                <a:spcPct val="100000"/>
              </a:lnSpc>
              <a:spcBef>
                <a:spcPts val="120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The first follower of the faith was a man named                                          Abraham. Over a number of years, the </a:t>
            </a:r>
            <a:r>
              <a:rPr lang="en-GB" sz="1800" dirty="0">
                <a:solidFill>
                  <a:schemeClr val="dk1"/>
                </a:solidFill>
                <a:latin typeface="Twinkl" pitchFamily="2" charset="77"/>
              </a:rPr>
              <a:t>number</a:t>
            </a:r>
            <a:r>
              <a:rPr lang="en-GB" sz="1800" b="0" i="0" u="none" strike="noStrike" cap="none" dirty="0">
                <a:solidFill>
                  <a:schemeClr val="dk1"/>
                </a:solidFill>
                <a:latin typeface="Twinkl" pitchFamily="2" charset="77"/>
                <a:sym typeface="Arial"/>
              </a:rPr>
              <a:t> of                                              people belonging to Judaism grew. </a:t>
            </a:r>
            <a:endParaRPr dirty="0">
              <a:latin typeface="Twinkl" pitchFamily="2" charset="77"/>
            </a:endParaRPr>
          </a:p>
        </p:txBody>
      </p:sp>
      <p:sp>
        <p:nvSpPr>
          <p:cNvPr id="39" name="Google Shape;39;p2"/>
          <p:cNvSpPr txBox="1"/>
          <p:nvPr/>
        </p:nvSpPr>
        <p:spPr>
          <a:xfrm>
            <a:off x="559459" y="3255419"/>
            <a:ext cx="5919004"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Hundreds of years later, one of Abraham’s </a:t>
            </a:r>
          </a:p>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descendants, Joseph, was sold into </a:t>
            </a:r>
            <a:r>
              <a:rPr lang="en-GB" sz="1800" b="0" i="0" dirty="0">
                <a:solidFill>
                  <a:srgbClr val="000000"/>
                </a:solidFill>
                <a:effectLst/>
                <a:latin typeface="Twinkl" pitchFamily="2" charset="77"/>
              </a:rPr>
              <a:t>enslavement </a:t>
            </a:r>
            <a:r>
              <a:rPr lang="en-GB" sz="1800" b="0" i="0" u="none" strike="noStrike" cap="none" dirty="0">
                <a:solidFill>
                  <a:schemeClr val="dk1"/>
                </a:solidFill>
                <a:latin typeface="Twinkl" pitchFamily="2" charset="77"/>
                <a:sym typeface="Arial"/>
              </a:rPr>
              <a:t>in Egypt. Through his ability to interpret dreams, </a:t>
            </a:r>
          </a:p>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Joseph eventually rose to a position of power </a:t>
            </a:r>
          </a:p>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in the country. The Israelites moved to Egypt </a:t>
            </a:r>
          </a:p>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and made it their home.</a:t>
            </a:r>
            <a:endParaRPr sz="1800" dirty="0">
              <a:latin typeface="Twinkl" pitchFamily="2"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3">
            <a:hlinkClick r:id="rId3"/>
          </p:cNvPr>
          <p:cNvSpPr/>
          <p:nvPr/>
        </p:nvSpPr>
        <p:spPr>
          <a:xfrm>
            <a:off x="8489658" y="6610525"/>
            <a:ext cx="654342" cy="2292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5" name="Google Shape;45;p3"/>
          <p:cNvPicPr preferRelativeResize="0"/>
          <p:nvPr/>
        </p:nvPicPr>
        <p:blipFill rotWithShape="1">
          <a:blip r:embed="rId4">
            <a:alphaModFix/>
          </a:blip>
          <a:srcRect/>
          <a:stretch/>
        </p:blipFill>
        <p:spPr>
          <a:xfrm>
            <a:off x="3653354" y="2701636"/>
            <a:ext cx="4978917" cy="3538017"/>
          </a:xfrm>
          <a:prstGeom prst="rect">
            <a:avLst/>
          </a:prstGeom>
          <a:noFill/>
          <a:ln>
            <a:noFill/>
          </a:ln>
        </p:spPr>
      </p:pic>
      <p:sp>
        <p:nvSpPr>
          <p:cNvPr id="46" name="Google Shape;46;p3"/>
          <p:cNvSpPr/>
          <p:nvPr/>
        </p:nvSpPr>
        <p:spPr>
          <a:xfrm>
            <a:off x="457198" y="620785"/>
            <a:ext cx="8229032" cy="852416"/>
          </a:xfrm>
          <a:prstGeom prst="roundRect">
            <a:avLst>
              <a:gd name="adj" fmla="val 0"/>
            </a:avLst>
          </a:prstGeom>
          <a:solidFill>
            <a:srgbClr val="11743A"/>
          </a:solid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4000"/>
              <a:buFont typeface="Arial"/>
              <a:buNone/>
            </a:pPr>
            <a:r>
              <a:rPr lang="en-GB" sz="4000" b="1" i="0" u="none" strike="noStrike" cap="none" dirty="0">
                <a:solidFill>
                  <a:schemeClr val="lt1"/>
                </a:solidFill>
                <a:latin typeface="Twinkl" pitchFamily="2" charset="77"/>
                <a:sym typeface="Arial"/>
              </a:rPr>
              <a:t>Who Were the Israelites?</a:t>
            </a:r>
            <a:endParaRPr sz="4000" b="1" i="0" u="none" strike="noStrike" cap="none" dirty="0">
              <a:solidFill>
                <a:schemeClr val="lt1"/>
              </a:solidFill>
              <a:latin typeface="Twinkl" pitchFamily="2" charset="77"/>
              <a:sym typeface="Arial"/>
            </a:endParaRPr>
          </a:p>
        </p:txBody>
      </p:sp>
      <p:sp>
        <p:nvSpPr>
          <p:cNvPr id="47" name="Google Shape;47;p3"/>
          <p:cNvSpPr txBox="1"/>
          <p:nvPr/>
        </p:nvSpPr>
        <p:spPr>
          <a:xfrm>
            <a:off x="560029" y="1496596"/>
            <a:ext cx="8057628"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750" b="0" i="0" u="none" strike="noStrike" cap="none" dirty="0">
                <a:solidFill>
                  <a:schemeClr val="dk1"/>
                </a:solidFill>
                <a:latin typeface="Twinkl" pitchFamily="2" charset="77"/>
                <a:sym typeface="Arial"/>
              </a:rPr>
              <a:t>Over time, the Israelites prospered in Egypt and their numbers continued to grow. Eventually, Egypt had a new Pharaoh who resented the success of the Israelites. He gathered the leaders of Egypt and said, “There                         are now more Israelites than Egyptians in our country. We                             must make a plan to keep them from growing even more.                                              If we don’t, they may one day fight with our enemies                                         against us.”</a:t>
            </a:r>
            <a:endParaRPr sz="1750" b="0" i="0" u="none" strike="noStrike" cap="none" dirty="0">
              <a:solidFill>
                <a:schemeClr val="dk1"/>
              </a:solidFill>
              <a:latin typeface="Twinkl" pitchFamily="2" charset="77"/>
              <a:sym typeface="Arial"/>
            </a:endParaRPr>
          </a:p>
        </p:txBody>
      </p:sp>
      <p:sp>
        <p:nvSpPr>
          <p:cNvPr id="48" name="Google Shape;48;p3"/>
          <p:cNvSpPr txBox="1"/>
          <p:nvPr/>
        </p:nvSpPr>
        <p:spPr>
          <a:xfrm>
            <a:off x="560029" y="3429000"/>
            <a:ext cx="4156747" cy="3039253"/>
          </a:xfrm>
          <a:prstGeom prst="rect">
            <a:avLst/>
          </a:prstGeom>
          <a:noFill/>
          <a:ln>
            <a:noFill/>
          </a:ln>
        </p:spPr>
        <p:txBody>
          <a:bodyPr spcFirstLastPara="1" wrap="square" lIns="91425" tIns="45700" rIns="91425" bIns="45700" anchor="t" anchorCtr="0">
            <a:spAutoFit/>
          </a:bodyPr>
          <a:lstStyle/>
          <a:p>
            <a:pPr algn="l" rtl="0"/>
            <a:r>
              <a:rPr lang="en-GB" sz="1750" b="0" i="0" dirty="0">
                <a:solidFill>
                  <a:srgbClr val="000000"/>
                </a:solidFill>
                <a:effectLst/>
                <a:latin typeface="Twinkl" pitchFamily="2" charset="77"/>
              </a:rPr>
              <a:t>The Israelites were forced into enslavement and were held in terrible conditions. </a:t>
            </a:r>
            <a:r>
              <a:rPr lang="en-GB" sz="1750" b="0" i="0" u="none" strike="noStrike" cap="none" dirty="0">
                <a:solidFill>
                  <a:schemeClr val="dk1"/>
                </a:solidFill>
                <a:latin typeface="Twinkl" pitchFamily="2" charset="77"/>
                <a:sym typeface="Arial"/>
              </a:rPr>
              <a:t>Yet no matter how badly the Israelites were treated, their </a:t>
            </a:r>
          </a:p>
          <a:p>
            <a:pPr algn="l" rtl="0"/>
            <a:r>
              <a:rPr lang="en-GB" sz="1750" b="0" i="0" u="none" strike="noStrike" cap="none" dirty="0">
                <a:solidFill>
                  <a:schemeClr val="dk1"/>
                </a:solidFill>
                <a:latin typeface="Twinkl" pitchFamily="2" charset="77"/>
                <a:sym typeface="Arial"/>
              </a:rPr>
              <a:t>numbers continued to grow. </a:t>
            </a:r>
            <a:endParaRPr sz="1750" dirty="0">
              <a:latin typeface="Twinkl" pitchFamily="2" charset="77"/>
            </a:endParaRPr>
          </a:p>
          <a:p>
            <a:pPr marL="0" marR="0" lvl="0" indent="0" algn="l" rtl="0">
              <a:lnSpc>
                <a:spcPct val="100000"/>
              </a:lnSpc>
              <a:spcBef>
                <a:spcPts val="1200"/>
              </a:spcBef>
              <a:spcAft>
                <a:spcPts val="0"/>
              </a:spcAft>
              <a:buClr>
                <a:schemeClr val="dk1"/>
              </a:buClr>
              <a:buSzPts val="1800"/>
              <a:buFont typeface="Arial"/>
              <a:buNone/>
            </a:pPr>
            <a:r>
              <a:rPr lang="en-GB" sz="1750" b="0" i="0" u="none" strike="noStrike" cap="none" dirty="0">
                <a:solidFill>
                  <a:schemeClr val="dk1"/>
                </a:solidFill>
                <a:latin typeface="Twinkl" pitchFamily="2" charset="77"/>
                <a:sym typeface="Arial"/>
              </a:rPr>
              <a:t>Eventually, the Pharaoh                      devised a dreadful plan. He                    would have all the Israelites’     </a:t>
            </a:r>
            <a:r>
              <a:rPr lang="en-GB" sz="1750" dirty="0">
                <a:solidFill>
                  <a:schemeClr val="dk1"/>
                </a:solidFill>
                <a:latin typeface="Twinkl" pitchFamily="2" charset="77"/>
              </a:rPr>
              <a:t>     </a:t>
            </a:r>
            <a:r>
              <a:rPr lang="en-GB" sz="1750" b="0" i="0" u="none" strike="noStrike" cap="none" dirty="0">
                <a:solidFill>
                  <a:schemeClr val="dk1"/>
                </a:solidFill>
                <a:latin typeface="Twinkl" pitchFamily="2" charset="77"/>
                <a:sym typeface="Arial"/>
              </a:rPr>
              <a:t>first-born sons killed.</a:t>
            </a:r>
          </a:p>
          <a:p>
            <a:pPr marL="0" marR="0" lvl="0" indent="0" algn="l" rtl="0">
              <a:lnSpc>
                <a:spcPct val="100000"/>
              </a:lnSpc>
              <a:spcBef>
                <a:spcPts val="1200"/>
              </a:spcBef>
              <a:spcAft>
                <a:spcPts val="0"/>
              </a:spcAft>
              <a:buClr>
                <a:schemeClr val="dk1"/>
              </a:buClr>
              <a:buSzPts val="1800"/>
              <a:buFont typeface="Arial"/>
              <a:buNone/>
            </a:pPr>
            <a:endParaRPr dirty="0">
              <a:latin typeface="Twinkl"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4">
            <a:hlinkClick r:id="rId3"/>
          </p:cNvPr>
          <p:cNvSpPr/>
          <p:nvPr/>
        </p:nvSpPr>
        <p:spPr>
          <a:xfrm>
            <a:off x="8489658" y="6610525"/>
            <a:ext cx="654342" cy="2292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4" name="Google Shape;54;p4"/>
          <p:cNvSpPr/>
          <p:nvPr/>
        </p:nvSpPr>
        <p:spPr>
          <a:xfrm>
            <a:off x="457198" y="620785"/>
            <a:ext cx="8229032" cy="852416"/>
          </a:xfrm>
          <a:prstGeom prst="roundRect">
            <a:avLst>
              <a:gd name="adj" fmla="val 0"/>
            </a:avLst>
          </a:prstGeom>
          <a:solidFill>
            <a:srgbClr val="11743A"/>
          </a:solid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4000"/>
              <a:buFont typeface="Arial"/>
              <a:buNone/>
            </a:pPr>
            <a:r>
              <a:rPr lang="en-GB" sz="4000" b="1" i="0" u="none" strike="noStrike" cap="none" dirty="0">
                <a:solidFill>
                  <a:schemeClr val="lt1"/>
                </a:solidFill>
                <a:latin typeface="Twinkl" pitchFamily="2" charset="77"/>
                <a:sym typeface="Arial"/>
              </a:rPr>
              <a:t>Who Were the Israelites?</a:t>
            </a:r>
            <a:endParaRPr sz="4000" b="1" i="0" u="none" strike="noStrike" cap="none" dirty="0">
              <a:solidFill>
                <a:schemeClr val="lt1"/>
              </a:solidFill>
              <a:latin typeface="Twinkl" pitchFamily="2" charset="77"/>
              <a:sym typeface="Arial"/>
            </a:endParaRPr>
          </a:p>
        </p:txBody>
      </p:sp>
      <p:pic>
        <p:nvPicPr>
          <p:cNvPr id="55" name="Google Shape;55;p4"/>
          <p:cNvPicPr preferRelativeResize="0"/>
          <p:nvPr/>
        </p:nvPicPr>
        <p:blipFill rotWithShape="1">
          <a:blip r:embed="rId4">
            <a:alphaModFix/>
          </a:blip>
          <a:srcRect/>
          <a:stretch/>
        </p:blipFill>
        <p:spPr>
          <a:xfrm flipH="1">
            <a:off x="5739340" y="1745377"/>
            <a:ext cx="2809230" cy="4592972"/>
          </a:xfrm>
          <a:prstGeom prst="rect">
            <a:avLst/>
          </a:prstGeom>
          <a:noFill/>
          <a:ln>
            <a:noFill/>
          </a:ln>
        </p:spPr>
      </p:pic>
      <p:sp>
        <p:nvSpPr>
          <p:cNvPr id="56" name="Google Shape;56;p4"/>
          <p:cNvSpPr txBox="1"/>
          <p:nvPr/>
        </p:nvSpPr>
        <p:spPr>
          <a:xfrm>
            <a:off x="573372" y="1609289"/>
            <a:ext cx="663985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An Israelite named Jochebed managed to hide her son, Moses. Through a series of unusual events, Moses ended                                up being raised in the Pharaoh’s palace, unaware                            that he was an Israelite. </a:t>
            </a:r>
            <a:endParaRPr dirty="0">
              <a:latin typeface="Twinkl" pitchFamily="2" charset="77"/>
            </a:endParaRPr>
          </a:p>
        </p:txBody>
      </p:sp>
      <p:sp>
        <p:nvSpPr>
          <p:cNvPr id="57" name="Google Shape;57;p4"/>
          <p:cNvSpPr txBox="1"/>
          <p:nvPr/>
        </p:nvSpPr>
        <p:spPr>
          <a:xfrm>
            <a:off x="573372" y="2818007"/>
            <a:ext cx="5997371" cy="30161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As an adult, Moses discovered his true identity. God chose Moses as </a:t>
            </a:r>
            <a:r>
              <a:rPr lang="en-GB" sz="1800" dirty="0">
                <a:solidFill>
                  <a:schemeClr val="dk1"/>
                </a:solidFill>
                <a:latin typeface="Twinkl" pitchFamily="2" charset="77"/>
              </a:rPr>
              <a:t>H</a:t>
            </a:r>
            <a:r>
              <a:rPr lang="en-GB" sz="1800" b="0" i="0" u="none" strike="noStrike" cap="none" dirty="0">
                <a:solidFill>
                  <a:schemeClr val="dk1"/>
                </a:solidFill>
                <a:latin typeface="Twinkl" pitchFamily="2" charset="77"/>
                <a:sym typeface="Arial"/>
              </a:rPr>
              <a:t>is messenger. Moses was to tell the Pharaoh to </a:t>
            </a:r>
            <a:r>
              <a:rPr lang="en-GB" sz="1800" b="0" i="0" dirty="0">
                <a:solidFill>
                  <a:srgbClr val="000000"/>
                </a:solidFill>
                <a:effectLst/>
                <a:latin typeface="Twinkl" pitchFamily="2" charset="77"/>
              </a:rPr>
              <a:t>free the Israelites from enslavement.</a:t>
            </a:r>
          </a:p>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By this time, a new pharaoh ruled Egypt but the Israelites were living in terrible conditions.</a:t>
            </a:r>
            <a:endParaRPr dirty="0">
              <a:latin typeface="Twinkl" pitchFamily="2" charset="77"/>
            </a:endParaRPr>
          </a:p>
          <a:p>
            <a:pPr marL="0" marR="0" lvl="0" indent="0" algn="l" rtl="0">
              <a:lnSpc>
                <a:spcPct val="100000"/>
              </a:lnSpc>
              <a:spcBef>
                <a:spcPts val="120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Moses, along with his brother Aaron, visited the Pharaoh and requested that the Israelites be allowed to worship God in the desert. The Pharaoh refused and issued orders for the enslaved Israelites to be treated even </a:t>
            </a:r>
            <a:r>
              <a:rPr lang="en-GB" sz="1800" dirty="0">
                <a:solidFill>
                  <a:schemeClr val="dk1"/>
                </a:solidFill>
                <a:latin typeface="Twinkl" pitchFamily="2" charset="77"/>
              </a:rPr>
              <a:t>worse     </a:t>
            </a:r>
            <a:r>
              <a:rPr lang="en-GB" sz="1800" b="0" i="0" u="none" strike="noStrike" cap="none" dirty="0">
                <a:solidFill>
                  <a:schemeClr val="dk1"/>
                </a:solidFill>
                <a:latin typeface="Twinkl" pitchFamily="2" charset="77"/>
                <a:sym typeface="Arial"/>
              </a:rPr>
              <a:t>than before.</a:t>
            </a:r>
            <a:endParaRPr dirty="0">
              <a:latin typeface="Twinkl"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5">
            <a:hlinkClick r:id="rId3"/>
          </p:cNvPr>
          <p:cNvSpPr/>
          <p:nvPr/>
        </p:nvSpPr>
        <p:spPr>
          <a:xfrm>
            <a:off x="8489658" y="6610525"/>
            <a:ext cx="654342" cy="2292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3" name="Google Shape;63;p5"/>
          <p:cNvSpPr/>
          <p:nvPr/>
        </p:nvSpPr>
        <p:spPr>
          <a:xfrm>
            <a:off x="457198" y="620785"/>
            <a:ext cx="8229032" cy="852416"/>
          </a:xfrm>
          <a:prstGeom prst="roundRect">
            <a:avLst>
              <a:gd name="adj" fmla="val 0"/>
            </a:avLst>
          </a:prstGeom>
          <a:solidFill>
            <a:srgbClr val="11743A"/>
          </a:solid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4000"/>
              <a:buFont typeface="Arial"/>
              <a:buNone/>
            </a:pPr>
            <a:r>
              <a:rPr lang="en-GB" sz="4000" b="1" i="0" u="none" strike="noStrike" cap="none" dirty="0">
                <a:solidFill>
                  <a:schemeClr val="lt1"/>
                </a:solidFill>
                <a:latin typeface="Twinkl" pitchFamily="2" charset="77"/>
                <a:sym typeface="Arial"/>
              </a:rPr>
              <a:t>The Plague of Blood</a:t>
            </a:r>
            <a:endParaRPr sz="4000" b="1" i="0" u="none" strike="noStrike" cap="none" dirty="0">
              <a:solidFill>
                <a:schemeClr val="lt1"/>
              </a:solidFill>
              <a:latin typeface="Twinkl" pitchFamily="2" charset="77"/>
              <a:sym typeface="Arial"/>
            </a:endParaRPr>
          </a:p>
        </p:txBody>
      </p:sp>
      <p:sp>
        <p:nvSpPr>
          <p:cNvPr id="64" name="Google Shape;64;p5"/>
          <p:cNvSpPr/>
          <p:nvPr/>
        </p:nvSpPr>
        <p:spPr>
          <a:xfrm>
            <a:off x="2044815" y="3678923"/>
            <a:ext cx="5127772" cy="2722228"/>
          </a:xfrm>
          <a:custGeom>
            <a:avLst/>
            <a:gdLst/>
            <a:ahLst/>
            <a:cxnLst/>
            <a:rect l="l" t="t" r="r" b="b"/>
            <a:pathLst>
              <a:path w="3814366" h="1803633" extrusionOk="0">
                <a:moveTo>
                  <a:pt x="1907183" y="0"/>
                </a:moveTo>
                <a:cubicBezTo>
                  <a:pt x="2897511" y="0"/>
                  <a:pt x="3712049" y="752642"/>
                  <a:pt x="3809998" y="1717128"/>
                </a:cubicBezTo>
                <a:lnTo>
                  <a:pt x="3814366" y="1803633"/>
                </a:lnTo>
                <a:lnTo>
                  <a:pt x="0" y="1803633"/>
                </a:lnTo>
                <a:lnTo>
                  <a:pt x="4368" y="1717128"/>
                </a:lnTo>
                <a:cubicBezTo>
                  <a:pt x="102317" y="752642"/>
                  <a:pt x="916855" y="0"/>
                  <a:pt x="1907183" y="0"/>
                </a:cubicBezTo>
                <a:close/>
              </a:path>
            </a:pathLst>
          </a:custGeom>
          <a:blipFill rotWithShape="1">
            <a:blip r:embed="rId4">
              <a:alphaModFix/>
            </a:blip>
            <a:stretch>
              <a:fillRect/>
            </a:stretch>
          </a:blipFill>
          <a:ln w="12700" cap="flat" cmpd="sng">
            <a:solidFill>
              <a:srgbClr val="1174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 name="Google Shape;65;p5"/>
          <p:cNvSpPr txBox="1"/>
          <p:nvPr/>
        </p:nvSpPr>
        <p:spPr>
          <a:xfrm>
            <a:off x="557867" y="1635900"/>
            <a:ext cx="7931791" cy="190821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Moses returned to the Pharaoh. “To show you how powerful God is, Aaron will strike the river Nile with his stick. Then, God will turn the river to blood. There will be no fish to eat and no water to drink.”</a:t>
            </a:r>
            <a:endParaRPr sz="1800" dirty="0">
              <a:latin typeface="Twinkl" pitchFamily="2" charset="77"/>
            </a:endParaRPr>
          </a:p>
          <a:p>
            <a:pPr marL="0" marR="0" lvl="0" indent="0" rtl="0">
              <a:lnSpc>
                <a:spcPct val="100000"/>
              </a:lnSpc>
              <a:spcBef>
                <a:spcPts val="120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Aaron struck the river with his stick and all the water instantly turned to blood. The plague lasted for seven days, yet the Pharaoh refused to free the Israelites.</a:t>
            </a:r>
            <a:endParaRPr sz="1800" dirty="0">
              <a:latin typeface="Twinkl" pitchFamily="2"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6">
            <a:hlinkClick r:id="rId3"/>
          </p:cNvPr>
          <p:cNvSpPr/>
          <p:nvPr/>
        </p:nvSpPr>
        <p:spPr>
          <a:xfrm>
            <a:off x="8489658" y="6610525"/>
            <a:ext cx="654342" cy="2292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1" name="Google Shape;71;p6"/>
          <p:cNvSpPr/>
          <p:nvPr/>
        </p:nvSpPr>
        <p:spPr>
          <a:xfrm>
            <a:off x="457198" y="620785"/>
            <a:ext cx="8229032" cy="852416"/>
          </a:xfrm>
          <a:prstGeom prst="roundRect">
            <a:avLst>
              <a:gd name="adj" fmla="val 0"/>
            </a:avLst>
          </a:prstGeom>
          <a:solidFill>
            <a:srgbClr val="11743A"/>
          </a:solid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4000"/>
              <a:buFont typeface="Arial"/>
              <a:buNone/>
            </a:pPr>
            <a:r>
              <a:rPr lang="en-GB" sz="4000" b="1" i="0" u="none" strike="noStrike" cap="none" dirty="0">
                <a:solidFill>
                  <a:schemeClr val="lt1"/>
                </a:solidFill>
                <a:latin typeface="Twinkl" pitchFamily="2" charset="77"/>
                <a:sym typeface="Arial"/>
              </a:rPr>
              <a:t>The Plague of Frogs</a:t>
            </a:r>
            <a:endParaRPr sz="4000" b="1" i="0" u="none" strike="noStrike" cap="none" dirty="0">
              <a:solidFill>
                <a:schemeClr val="lt1"/>
              </a:solidFill>
              <a:latin typeface="Twinkl" pitchFamily="2" charset="77"/>
              <a:sym typeface="Arial"/>
            </a:endParaRPr>
          </a:p>
        </p:txBody>
      </p:sp>
      <p:pic>
        <p:nvPicPr>
          <p:cNvPr id="72" name="Google Shape;72;p6"/>
          <p:cNvPicPr preferRelativeResize="0"/>
          <p:nvPr/>
        </p:nvPicPr>
        <p:blipFill rotWithShape="1">
          <a:blip r:embed="rId4">
            <a:alphaModFix/>
          </a:blip>
          <a:srcRect r="10440"/>
          <a:stretch/>
        </p:blipFill>
        <p:spPr>
          <a:xfrm>
            <a:off x="5920085" y="3621738"/>
            <a:ext cx="2738436" cy="2681984"/>
          </a:xfrm>
          <a:prstGeom prst="rect">
            <a:avLst/>
          </a:prstGeom>
          <a:noFill/>
          <a:ln>
            <a:noFill/>
          </a:ln>
        </p:spPr>
      </p:pic>
      <p:sp>
        <p:nvSpPr>
          <p:cNvPr id="73" name="Google Shape;73;p6"/>
          <p:cNvSpPr txBox="1"/>
          <p:nvPr/>
        </p:nvSpPr>
        <p:spPr>
          <a:xfrm>
            <a:off x="620215" y="221905"/>
            <a:ext cx="8066015" cy="34470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God told Moses to return to the Pharaoh and again request that the Israelites be allowed to worship in the desert. “Tell the Pharaoh,” said God, “if you won’t let my people go, I will send a plague of frogs across all of Egypt.</a:t>
            </a:r>
            <a:r>
              <a:rPr lang="en-GB" sz="1800" b="1" i="0" u="none" strike="noStrike" cap="none" baseline="30000" dirty="0">
                <a:solidFill>
                  <a:schemeClr val="dk1"/>
                </a:solidFill>
                <a:latin typeface="Twinkl" pitchFamily="2" charset="77"/>
                <a:sym typeface="Arial"/>
              </a:rPr>
              <a:t> </a:t>
            </a:r>
            <a:r>
              <a:rPr lang="en-GB" sz="1800" b="0" i="0" u="none" strike="noStrike" cap="none" dirty="0">
                <a:solidFill>
                  <a:schemeClr val="dk1"/>
                </a:solidFill>
                <a:latin typeface="Twinkl" pitchFamily="2" charset="77"/>
                <a:sym typeface="Arial"/>
              </a:rPr>
              <a:t>The Nile river will swarm with frogs. They will come up out of the river and into your palace, even into your bedroom and on to your bed! They will enter all the houses, jumping on the furniture, food and people.”</a:t>
            </a:r>
            <a:endParaRPr sz="1800" dirty="0">
              <a:latin typeface="Twinkl" pitchFamily="2" charset="77"/>
            </a:endParaRPr>
          </a:p>
          <a:p>
            <a:pPr marL="0" marR="0" lvl="0" indent="0" algn="l" rtl="0">
              <a:lnSpc>
                <a:spcPct val="100000"/>
              </a:lnSpc>
              <a:spcBef>
                <a:spcPts val="120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The frogs appeared just as God had said. </a:t>
            </a:r>
            <a:endParaRPr sz="1800" dirty="0">
              <a:latin typeface="Twinkl" pitchFamily="2" charset="77"/>
            </a:endParaRPr>
          </a:p>
          <a:p>
            <a:pPr marL="0" marR="0" lvl="0" indent="0" algn="l" rtl="0">
              <a:lnSpc>
                <a:spcPct val="100000"/>
              </a:lnSpc>
              <a:spcBef>
                <a:spcPts val="120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The Pharaoh begged for Moses to make the frogs disappear, </a:t>
            </a:r>
            <a:r>
              <a:rPr lang="en-GB" sz="1800" dirty="0">
                <a:solidFill>
                  <a:schemeClr val="dk1"/>
                </a:solidFill>
                <a:latin typeface="Twinkl" pitchFamily="2" charset="77"/>
              </a:rPr>
              <a:t>           </a:t>
            </a:r>
            <a:r>
              <a:rPr lang="en-GB" sz="1800" b="0" i="0" u="none" strike="noStrike" cap="none" dirty="0">
                <a:solidFill>
                  <a:schemeClr val="dk1"/>
                </a:solidFill>
                <a:latin typeface="Twinkl" pitchFamily="2" charset="77"/>
                <a:sym typeface="Arial"/>
              </a:rPr>
              <a:t>promising he would release the Israelites in return.                         However, once the frogs had gone, the Pharaoh                                       went back on his word.</a:t>
            </a:r>
            <a:endParaRPr sz="1800" dirty="0">
              <a:latin typeface="Twinkl" pitchFamily="2" charset="77"/>
            </a:endParaRPr>
          </a:p>
        </p:txBody>
      </p:sp>
      <p:pic>
        <p:nvPicPr>
          <p:cNvPr id="2" name="Google Shape;72;p6">
            <a:extLst>
              <a:ext uri="{FF2B5EF4-FFF2-40B4-BE49-F238E27FC236}">
                <a16:creationId xmlns:a16="http://schemas.microsoft.com/office/drawing/2014/main" id="{A76BEB27-C381-7641-14F5-734B2B6F6774}"/>
              </a:ext>
            </a:extLst>
          </p:cNvPr>
          <p:cNvPicPr preferRelativeResize="0"/>
          <p:nvPr/>
        </p:nvPicPr>
        <p:blipFill rotWithShape="1">
          <a:blip r:embed="rId4">
            <a:alphaModFix/>
          </a:blip>
          <a:srcRect b="62502"/>
          <a:stretch/>
        </p:blipFill>
        <p:spPr>
          <a:xfrm>
            <a:off x="5920085" y="3621738"/>
            <a:ext cx="3057661" cy="1005680"/>
          </a:xfrm>
          <a:prstGeom prst="rect">
            <a:avLst/>
          </a:prstGeom>
          <a:noFill/>
          <a:ln>
            <a:noFill/>
          </a:ln>
        </p:spPr>
      </p:pic>
      <p:pic>
        <p:nvPicPr>
          <p:cNvPr id="3" name="Google Shape;72;p6">
            <a:extLst>
              <a:ext uri="{FF2B5EF4-FFF2-40B4-BE49-F238E27FC236}">
                <a16:creationId xmlns:a16="http://schemas.microsoft.com/office/drawing/2014/main" id="{F45A5E29-050F-4C2D-6BA7-7FB9E74F2AE9}"/>
              </a:ext>
            </a:extLst>
          </p:cNvPr>
          <p:cNvPicPr preferRelativeResize="0"/>
          <p:nvPr/>
        </p:nvPicPr>
        <p:blipFill rotWithShape="1">
          <a:blip r:embed="rId4">
            <a:alphaModFix/>
          </a:blip>
          <a:srcRect l="-3315" t="-6439" r="-9416" b="45144"/>
          <a:stretch/>
        </p:blipFill>
        <p:spPr>
          <a:xfrm flipH="1">
            <a:off x="2732189" y="4723516"/>
            <a:ext cx="3446937" cy="16439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7">
            <a:hlinkClick r:id="rId3"/>
          </p:cNvPr>
          <p:cNvSpPr/>
          <p:nvPr/>
        </p:nvSpPr>
        <p:spPr>
          <a:xfrm>
            <a:off x="8489658" y="6610525"/>
            <a:ext cx="654342" cy="2292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9" name="Google Shape;79;p7"/>
          <p:cNvSpPr/>
          <p:nvPr/>
        </p:nvSpPr>
        <p:spPr>
          <a:xfrm>
            <a:off x="457198" y="620785"/>
            <a:ext cx="8229032" cy="852416"/>
          </a:xfrm>
          <a:prstGeom prst="roundRect">
            <a:avLst>
              <a:gd name="adj" fmla="val 0"/>
            </a:avLst>
          </a:prstGeom>
          <a:solidFill>
            <a:srgbClr val="11743A"/>
          </a:solid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4000"/>
              <a:buFont typeface="Arial"/>
              <a:buNone/>
            </a:pPr>
            <a:r>
              <a:rPr lang="en-GB" sz="4000" b="1" i="0" u="none" strike="noStrike" cap="none" dirty="0">
                <a:solidFill>
                  <a:schemeClr val="lt1"/>
                </a:solidFill>
                <a:latin typeface="Twinkl" pitchFamily="2" charset="77"/>
                <a:sym typeface="Arial"/>
              </a:rPr>
              <a:t>The Plagues of Gnats and Flies</a:t>
            </a:r>
            <a:endParaRPr sz="4000" b="1" i="0" u="none" strike="noStrike" cap="none" dirty="0">
              <a:solidFill>
                <a:schemeClr val="lt1"/>
              </a:solidFill>
              <a:latin typeface="Twinkl" pitchFamily="2" charset="77"/>
              <a:sym typeface="Arial"/>
            </a:endParaRPr>
          </a:p>
        </p:txBody>
      </p:sp>
      <p:sp>
        <p:nvSpPr>
          <p:cNvPr id="80" name="Google Shape;80;p7"/>
          <p:cNvSpPr/>
          <p:nvPr/>
        </p:nvSpPr>
        <p:spPr>
          <a:xfrm>
            <a:off x="2044815" y="3678923"/>
            <a:ext cx="5127772" cy="2736000"/>
          </a:xfrm>
          <a:custGeom>
            <a:avLst/>
            <a:gdLst/>
            <a:ahLst/>
            <a:cxnLst/>
            <a:rect l="l" t="t" r="r" b="b"/>
            <a:pathLst>
              <a:path w="3814366" h="1803633" extrusionOk="0">
                <a:moveTo>
                  <a:pt x="1907183" y="0"/>
                </a:moveTo>
                <a:cubicBezTo>
                  <a:pt x="2897511" y="0"/>
                  <a:pt x="3712049" y="752642"/>
                  <a:pt x="3809998" y="1717128"/>
                </a:cubicBezTo>
                <a:lnTo>
                  <a:pt x="3814366" y="1803633"/>
                </a:lnTo>
                <a:lnTo>
                  <a:pt x="0" y="1803633"/>
                </a:lnTo>
                <a:lnTo>
                  <a:pt x="4368" y="1717128"/>
                </a:lnTo>
                <a:cubicBezTo>
                  <a:pt x="102317" y="752642"/>
                  <a:pt x="916855" y="0"/>
                  <a:pt x="1907183" y="0"/>
                </a:cubicBezTo>
                <a:close/>
              </a:path>
            </a:pathLst>
          </a:custGeom>
          <a:blipFill rotWithShape="1">
            <a:blip r:embed="rId4">
              <a:alphaModFix/>
            </a:blip>
            <a:stretch>
              <a:fillRect t="-1314" b="-14470"/>
            </a:stretch>
          </a:blipFill>
          <a:ln w="12700" cap="flat" cmpd="sng">
            <a:solidFill>
              <a:srgbClr val="1174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 name="Google Shape;81;p7"/>
          <p:cNvSpPr txBox="1"/>
          <p:nvPr/>
        </p:nvSpPr>
        <p:spPr>
          <a:xfrm>
            <a:off x="566256" y="1605653"/>
            <a:ext cx="7990515"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Twice more, Moses visited the Pharaoh with warnings of plagues that would descend on Egypt if the Israelites were not freed. The third plague to arrive was one of gnats that covered every living thing. The fourth was a plague of flies that filled the air. During each one, the Pharaoh promised to free the Israelites. However, once each plague was removed, the Pharaoh refused to let the enslaved people go free.</a:t>
            </a:r>
            <a:endParaRPr sz="1800" b="0" i="0" u="none" strike="noStrike" cap="none" dirty="0">
              <a:solidFill>
                <a:schemeClr val="dk1"/>
              </a:solidFill>
              <a:latin typeface="Twinkl" pitchFamily="2" charset="77"/>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8">
            <a:hlinkClick r:id="rId3"/>
          </p:cNvPr>
          <p:cNvSpPr/>
          <p:nvPr/>
        </p:nvSpPr>
        <p:spPr>
          <a:xfrm>
            <a:off x="8489658" y="6610525"/>
            <a:ext cx="654342" cy="2292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 name="Google Shape;87;p8"/>
          <p:cNvSpPr/>
          <p:nvPr/>
        </p:nvSpPr>
        <p:spPr>
          <a:xfrm>
            <a:off x="457198" y="620785"/>
            <a:ext cx="8229032" cy="852416"/>
          </a:xfrm>
          <a:prstGeom prst="roundRect">
            <a:avLst>
              <a:gd name="adj" fmla="val 0"/>
            </a:avLst>
          </a:prstGeom>
          <a:solidFill>
            <a:srgbClr val="11743A"/>
          </a:solid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3800"/>
              <a:buFont typeface="Arial"/>
              <a:buNone/>
            </a:pPr>
            <a:r>
              <a:rPr lang="en-GB" sz="3800" b="1" i="0" u="none" strike="noStrike" cap="none" dirty="0">
                <a:solidFill>
                  <a:schemeClr val="lt1"/>
                </a:solidFill>
                <a:latin typeface="Twinkl" pitchFamily="2" charset="77"/>
                <a:sym typeface="Arial"/>
              </a:rPr>
              <a:t>The Plagues of Livestock and Boils</a:t>
            </a:r>
            <a:endParaRPr sz="3800" b="1" i="0" u="none" strike="noStrike" cap="none" dirty="0">
              <a:solidFill>
                <a:schemeClr val="lt1"/>
              </a:solidFill>
              <a:latin typeface="Twinkl" pitchFamily="2" charset="77"/>
              <a:sym typeface="Arial"/>
            </a:endParaRPr>
          </a:p>
        </p:txBody>
      </p:sp>
      <p:sp>
        <p:nvSpPr>
          <p:cNvPr id="88" name="Google Shape;88;p8"/>
          <p:cNvSpPr txBox="1"/>
          <p:nvPr/>
        </p:nvSpPr>
        <p:spPr>
          <a:xfrm>
            <a:off x="560541" y="1590729"/>
            <a:ext cx="8082794" cy="40010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The next plague was against Egyptian animals. None of the animals belonging to the Israelites were harmed but still the Pharaoh refused to let the Israelites go.</a:t>
            </a:r>
            <a:endParaRPr sz="1800" dirty="0">
              <a:latin typeface="Twinkl" pitchFamily="2" charset="77"/>
            </a:endParaRPr>
          </a:p>
          <a:p>
            <a:pPr marL="0" marR="0" lvl="0" indent="0" algn="l" rtl="0">
              <a:lnSpc>
                <a:spcPct val="100000"/>
              </a:lnSpc>
              <a:spcBef>
                <a:spcPts val="120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Then, God told Moses to take a handful                                                                       of soot and throw it in the air in front                                                                       of the Pharaoh. Moses did as God                                                                   commanded. As the soot flew                                                                                    through the air, painful boils                                                                           appeared on the skin of all                                                                                the Egyptians.</a:t>
            </a:r>
            <a:endParaRPr sz="1800" dirty="0">
              <a:latin typeface="Twinkl" pitchFamily="2" charset="77"/>
            </a:endParaRPr>
          </a:p>
          <a:p>
            <a:pPr marL="0" marR="0" lvl="0" indent="0" algn="l" rtl="0">
              <a:lnSpc>
                <a:spcPct val="100000"/>
              </a:lnSpc>
              <a:spcBef>
                <a:spcPts val="120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As before, each time the plague                                                                               ended, the Pharaoh wouldn’t let                                                                    the Israelites go.</a:t>
            </a:r>
            <a:endParaRPr sz="1800" dirty="0">
              <a:latin typeface="Twinkl" pitchFamily="2" charset="77"/>
            </a:endParaRPr>
          </a:p>
        </p:txBody>
      </p:sp>
      <p:pic>
        <p:nvPicPr>
          <p:cNvPr id="89" name="Google Shape;89;p8"/>
          <p:cNvPicPr preferRelativeResize="0"/>
          <p:nvPr/>
        </p:nvPicPr>
        <p:blipFill rotWithShape="1">
          <a:blip r:embed="rId4">
            <a:alphaModFix/>
          </a:blip>
          <a:srcRect b="11368"/>
          <a:stretch/>
        </p:blipFill>
        <p:spPr>
          <a:xfrm>
            <a:off x="2960463" y="2346413"/>
            <a:ext cx="6422076" cy="40249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9">
            <a:hlinkClick r:id="rId3"/>
          </p:cNvPr>
          <p:cNvSpPr/>
          <p:nvPr/>
        </p:nvSpPr>
        <p:spPr>
          <a:xfrm>
            <a:off x="8489658" y="6610525"/>
            <a:ext cx="654342" cy="2292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5" name="Google Shape;95;p9"/>
          <p:cNvSpPr/>
          <p:nvPr/>
        </p:nvSpPr>
        <p:spPr>
          <a:xfrm>
            <a:off x="457198" y="620785"/>
            <a:ext cx="8229032" cy="852416"/>
          </a:xfrm>
          <a:prstGeom prst="roundRect">
            <a:avLst>
              <a:gd name="adj" fmla="val 0"/>
            </a:avLst>
          </a:prstGeom>
          <a:solidFill>
            <a:srgbClr val="11743A"/>
          </a:solid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4000"/>
              <a:buFont typeface="Arial"/>
              <a:buNone/>
            </a:pPr>
            <a:r>
              <a:rPr lang="en-GB" sz="4000" b="1" i="0" u="none" strike="noStrike" cap="none" dirty="0">
                <a:solidFill>
                  <a:schemeClr val="lt1"/>
                </a:solidFill>
                <a:latin typeface="Twinkl" pitchFamily="2" charset="77"/>
                <a:sym typeface="Arial"/>
              </a:rPr>
              <a:t>The Plague of Hail</a:t>
            </a:r>
            <a:endParaRPr sz="4000" b="1" i="0" u="none" strike="noStrike" cap="none" dirty="0">
              <a:solidFill>
                <a:schemeClr val="lt1"/>
              </a:solidFill>
              <a:latin typeface="Twinkl" pitchFamily="2" charset="77"/>
              <a:sym typeface="Arial"/>
            </a:endParaRPr>
          </a:p>
        </p:txBody>
      </p:sp>
      <p:pic>
        <p:nvPicPr>
          <p:cNvPr id="96" name="Google Shape;96;p9"/>
          <p:cNvPicPr preferRelativeResize="0"/>
          <p:nvPr/>
        </p:nvPicPr>
        <p:blipFill rotWithShape="1">
          <a:blip r:embed="rId4">
            <a:alphaModFix/>
          </a:blip>
          <a:srcRect l="8510" t="3301" r="7400" b="3236"/>
          <a:stretch/>
        </p:blipFill>
        <p:spPr>
          <a:xfrm>
            <a:off x="2797022" y="2889405"/>
            <a:ext cx="3549956" cy="3238758"/>
          </a:xfrm>
          <a:prstGeom prst="ellipse">
            <a:avLst/>
          </a:prstGeom>
          <a:solidFill>
            <a:srgbClr val="01743B"/>
          </a:solidFill>
          <a:ln w="38100">
            <a:solidFill>
              <a:srgbClr val="01743B"/>
            </a:solidFill>
          </a:ln>
        </p:spPr>
      </p:pic>
      <p:sp>
        <p:nvSpPr>
          <p:cNvPr id="97" name="Google Shape;97;p9"/>
          <p:cNvSpPr txBox="1"/>
          <p:nvPr/>
        </p:nvSpPr>
        <p:spPr>
          <a:xfrm>
            <a:off x="540901" y="1581522"/>
            <a:ext cx="8103195"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dirty="0">
                <a:solidFill>
                  <a:schemeClr val="dk1"/>
                </a:solidFill>
                <a:latin typeface="Twinkl" pitchFamily="2" charset="77"/>
                <a:sym typeface="Arial"/>
              </a:rPr>
              <a:t>God told Moses, “I am going to send Egypt the worst hailstorm there has ever been. Tell your people to get themselves and their animals safely indoors.” The Israelites did as Moses commanded them. Starting with a tremendous thunderstorm, the hailstorm left all of Egypt in ruins. Still the Israelites remained enslaved. </a:t>
            </a:r>
            <a:endParaRPr sz="1800" b="0" i="0" u="none" strike="noStrike" cap="none" dirty="0">
              <a:solidFill>
                <a:schemeClr val="dk1"/>
              </a:solidFill>
              <a:latin typeface="Twinkl" pitchFamily="2" charset="77"/>
              <a:sym typeface="Arial"/>
            </a:endParaRPr>
          </a:p>
        </p:txBody>
      </p:sp>
    </p:spTree>
  </p:cSld>
  <p:clrMapOvr>
    <a:masterClrMapping/>
  </p:clrMapOvr>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1058</Words>
  <Application>Microsoft Office PowerPoint</Application>
  <PresentationFormat>On-screen Show (4:3)</PresentationFormat>
  <Paragraphs>43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Twinkl</vt:lpstr>
      <vt:lpstr>Office Theme</vt:lpstr>
      <vt:lpstr>PowerPoint Presentation</vt:lpstr>
      <vt:lpstr>Who Were the Israelites?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Zoe Hemmingway</cp:lastModifiedBy>
  <cp:revision>3</cp:revision>
  <dcterms:created xsi:type="dcterms:W3CDTF">2020-06-26T09:41:59Z</dcterms:created>
  <dcterms:modified xsi:type="dcterms:W3CDTF">2023-10-16T13:27:08Z</dcterms:modified>
</cp:coreProperties>
</file>