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Twinkl SemiBold" charset="0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3C237"/>
    <a:srgbClr val="A2D8F1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18" d="100"/>
          <a:sy n="18" d="100"/>
        </p:scale>
        <p:origin x="3312" y="3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F3CC0-B282-49AE-A4BB-2992650D3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EB4B3-CAD1-4648-9467-4E7823EEEB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3C552E-CF9C-4221-BC6C-111D590F14F3}" type="datetimeFigureOut">
              <a:rPr lang="en-GB"/>
              <a:pPr>
                <a:defRPr/>
              </a:pPr>
              <a:t>05/02/2024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4DEEF-599D-408E-9907-AE5BF9A49B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BA604-A458-4F0A-AD5E-367B021CA0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8E37CB-6539-431F-B179-02F937C9B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982811-9FAB-4275-BBE1-EEDC970CF0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E149D-5258-4B2B-B41E-3A469BCD3B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233C3D-6C6A-437D-81E9-A6A3DCEE6C37}" type="datetimeFigureOut">
              <a:rPr lang="en-GB"/>
              <a:pPr>
                <a:defRPr/>
              </a:pPr>
              <a:t>05/02/2024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DE3284-BF52-45DA-A1A8-C71FF66873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914815-76C2-4753-9703-8F294022F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F50B3-3A21-476E-A1B4-CE63151287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3732F-5740-476C-99CD-B1965E74F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E79C53-B60F-4CCB-A884-324CEB076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35BB69A-5704-4331-8BA4-4DF343AC8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95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C9E6B76-0448-40E0-A8C8-084E8A2C787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D3F680C-B7B0-4F5F-AFBB-8A4A47FA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8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3894803-2294-4EED-96F1-1327AA62DAF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92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F614E2F-DFDC-4F16-9365-D309E4A046A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94CA359-F241-4D80-92FF-3210DE4F1F0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E9C68-2302-4F21-9A86-2DE0CC7C303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5DB4A-C061-4A05-99D6-D73797AB576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4F7E4B3-D937-40B5-A218-31AF9C2215E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11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B406F8D-3ADD-48E6-B9E4-70970AE40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F8C1B0-4B72-4E91-B833-60C75F31E3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3B5C81-4293-4C13-A551-C3B18574E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50AC1C4-421B-4933-8EC9-DD17FD99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+mn-lt"/>
              </a:rPr>
              <a:t>Seeds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E9BB62-B29E-405C-A594-F140D7D39EDB}"/>
              </a:ext>
            </a:extLst>
          </p:cNvPr>
          <p:cNvGrpSpPr>
            <a:grpSpLocks/>
          </p:cNvGrpSpPr>
          <p:nvPr/>
        </p:nvGrpSpPr>
        <p:grpSpPr bwMode="auto">
          <a:xfrm>
            <a:off x="-371475" y="1473200"/>
            <a:ext cx="8636000" cy="941388"/>
            <a:chOff x="-2556934" y="1473202"/>
            <a:chExt cx="8636898" cy="940110"/>
          </a:xfrm>
        </p:grpSpPr>
        <p:grpSp>
          <p:nvGrpSpPr>
            <p:cNvPr id="17419" name="Group 3">
              <a:extLst>
                <a:ext uri="{FF2B5EF4-FFF2-40B4-BE49-F238E27FC236}">
                  <a16:creationId xmlns:a16="http://schemas.microsoft.com/office/drawing/2014/main" id="{1EA50755-59E3-4D2A-8283-3D16699B0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2"/>
              <a:ext cx="8267547" cy="940110"/>
              <a:chOff x="-2556934" y="1473202"/>
              <a:chExt cx="8267547" cy="9401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CC3CB5-B01E-4170-A9D3-EC1A705799D6}"/>
                  </a:ext>
                </a:extLst>
              </p:cNvPr>
              <p:cNvSpPr/>
              <p:nvPr/>
            </p:nvSpPr>
            <p:spPr>
              <a:xfrm>
                <a:off x="-2556934" y="1473202"/>
                <a:ext cx="7804962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273D88-4821-47EC-ACEE-8623995EA459}"/>
                  </a:ext>
                </a:extLst>
              </p:cNvPr>
              <p:cNvSpPr/>
              <p:nvPr/>
            </p:nvSpPr>
            <p:spPr>
              <a:xfrm>
                <a:off x="4770141" y="1473202"/>
                <a:ext cx="939898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7420" name="Rectangle 4">
              <a:extLst>
                <a:ext uri="{FF2B5EF4-FFF2-40B4-BE49-F238E27FC236}">
                  <a16:creationId xmlns:a16="http://schemas.microsoft.com/office/drawing/2014/main" id="{D8D8E49D-02B8-4DBA-8DF2-C77CA6A5B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0570" y="1587677"/>
              <a:ext cx="7230534" cy="64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Grains and cereals are also the seeds of plants.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This is wheat. It grows in fields. It is ground into flour.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5E56B-E7AC-4553-BB24-0810EE54AC5F}"/>
              </a:ext>
            </a:extLst>
          </p:cNvPr>
          <p:cNvGrpSpPr>
            <a:grpSpLocks/>
          </p:cNvGrpSpPr>
          <p:nvPr/>
        </p:nvGrpSpPr>
        <p:grpSpPr bwMode="auto">
          <a:xfrm>
            <a:off x="-371475" y="2528888"/>
            <a:ext cx="8267700" cy="941387"/>
            <a:chOff x="-2556934" y="1473202"/>
            <a:chExt cx="8268011" cy="940110"/>
          </a:xfrm>
        </p:grpSpPr>
        <p:grpSp>
          <p:nvGrpSpPr>
            <p:cNvPr id="17415" name="Group 3">
              <a:extLst>
                <a:ext uri="{FF2B5EF4-FFF2-40B4-BE49-F238E27FC236}">
                  <a16:creationId xmlns:a16="http://schemas.microsoft.com/office/drawing/2014/main" id="{97BADCAF-DC1B-417B-BF50-30C45D7C6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BB86E6-0EBC-443D-BAD6-9CC228D602AC}"/>
                  </a:ext>
                </a:extLst>
              </p:cNvPr>
              <p:cNvSpPr/>
              <p:nvPr/>
            </p:nvSpPr>
            <p:spPr>
              <a:xfrm>
                <a:off x="-2556934" y="1473202"/>
                <a:ext cx="7806032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D89E0BC-7F87-4BCB-BFCC-2FB2857E5E63}"/>
                  </a:ext>
                </a:extLst>
              </p:cNvPr>
              <p:cNvSpPr/>
              <p:nvPr/>
            </p:nvSpPr>
            <p:spPr>
              <a:xfrm>
                <a:off x="4771242" y="1473202"/>
                <a:ext cx="939835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7416" name="Rectangle 4">
              <a:extLst>
                <a:ext uri="{FF2B5EF4-FFF2-40B4-BE49-F238E27FC236}">
                  <a16:creationId xmlns:a16="http://schemas.microsoft.com/office/drawing/2014/main" id="{785F0BDA-C8F1-401E-B777-7C967A5CD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0570" y="1758841"/>
              <a:ext cx="6128301" cy="36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What can flour be used to make?</a:t>
              </a:r>
            </a:p>
          </p:txBody>
        </p:sp>
      </p:grpSp>
      <p:pic>
        <p:nvPicPr>
          <p:cNvPr id="17413" name="Picture 2" descr="Nature, Wheat, Wheatfield, Summer, Landscape">
            <a:extLst>
              <a:ext uri="{FF2B5EF4-FFF2-40B4-BE49-F238E27FC236}">
                <a16:creationId xmlns:a16="http://schemas.microsoft.com/office/drawing/2014/main" id="{3A0A6CCC-A1CF-44C7-855F-1A01022F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697288"/>
            <a:ext cx="4197350" cy="2360612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4" descr="https://upload.wikimedia.org/wikipedia/commons/thumb/c/c6/Mj%C3%B8l.jpg/1024px-Mj%C3%B8l.jpg">
            <a:extLst>
              <a:ext uri="{FF2B5EF4-FFF2-40B4-BE49-F238E27FC236}">
                <a16:creationId xmlns:a16="http://schemas.microsoft.com/office/drawing/2014/main" id="{74954177-BDD7-4FD5-A8DD-E225D678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697288"/>
            <a:ext cx="2716212" cy="2360612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A066CABF-2DE1-46D2-9FBB-13EBC7AD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</a:rPr>
              <a:t>Parts of a Plant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78E896-971A-4ECA-B4A1-197DB9D45BF7}"/>
              </a:ext>
            </a:extLst>
          </p:cNvPr>
          <p:cNvGrpSpPr>
            <a:grpSpLocks/>
          </p:cNvGrpSpPr>
          <p:nvPr/>
        </p:nvGrpSpPr>
        <p:grpSpPr bwMode="auto">
          <a:xfrm>
            <a:off x="-211138" y="1473200"/>
            <a:ext cx="6337301" cy="1752600"/>
            <a:chOff x="-211667" y="1473201"/>
            <a:chExt cx="6337299" cy="1752599"/>
          </a:xfrm>
        </p:grpSpPr>
        <p:grpSp>
          <p:nvGrpSpPr>
            <p:cNvPr id="9226" name="Group 8">
              <a:extLst>
                <a:ext uri="{FF2B5EF4-FFF2-40B4-BE49-F238E27FC236}">
                  <a16:creationId xmlns:a16="http://schemas.microsoft.com/office/drawing/2014/main" id="{EBE7F19B-AF7F-4DB3-8EE3-E6C6DE828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1667" y="1473201"/>
              <a:ext cx="6337299" cy="1752599"/>
              <a:chOff x="-211667" y="1473201"/>
              <a:chExt cx="6337299" cy="175259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BEF340-D933-4E20-A1D8-53F0F70643A8}"/>
                  </a:ext>
                </a:extLst>
              </p:cNvPr>
              <p:cNvSpPr/>
              <p:nvPr/>
            </p:nvSpPr>
            <p:spPr>
              <a:xfrm>
                <a:off x="-211667" y="1473201"/>
                <a:ext cx="5460999" cy="1752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C645CD6-2CDD-4090-8F38-4DC9529F2EBA}"/>
                  </a:ext>
                </a:extLst>
              </p:cNvPr>
              <p:cNvSpPr/>
              <p:nvPr/>
            </p:nvSpPr>
            <p:spPr>
              <a:xfrm>
                <a:off x="4373033" y="1473201"/>
                <a:ext cx="1752599" cy="175259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9227" name="Rectangle 1">
              <a:extLst>
                <a:ext uri="{FF2B5EF4-FFF2-40B4-BE49-F238E27FC236}">
                  <a16:creationId xmlns:a16="http://schemas.microsoft.com/office/drawing/2014/main" id="{62514851-F3BB-4281-A380-F6A439F14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33" y="1623536"/>
              <a:ext cx="423333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Plants have different parts to them, just like you. We have different body parts such as arms, legs and a mouth. A plant has different parts too and they all do different jobs.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E5F1AB-279E-44B6-ABF6-A6587800B569}"/>
              </a:ext>
            </a:extLst>
          </p:cNvPr>
          <p:cNvGrpSpPr>
            <a:grpSpLocks/>
          </p:cNvGrpSpPr>
          <p:nvPr/>
        </p:nvGrpSpPr>
        <p:grpSpPr bwMode="auto">
          <a:xfrm>
            <a:off x="-211138" y="3419475"/>
            <a:ext cx="5265738" cy="1019175"/>
            <a:chOff x="-211667" y="3420069"/>
            <a:chExt cx="5266266" cy="1018545"/>
          </a:xfrm>
        </p:grpSpPr>
        <p:grpSp>
          <p:nvGrpSpPr>
            <p:cNvPr id="9222" name="Group 12">
              <a:extLst>
                <a:ext uri="{FF2B5EF4-FFF2-40B4-BE49-F238E27FC236}">
                  <a16:creationId xmlns:a16="http://schemas.microsoft.com/office/drawing/2014/main" id="{F2A0C47F-5464-4A94-B3C2-0C7300585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1667" y="3420069"/>
              <a:ext cx="5266266" cy="1018545"/>
              <a:chOff x="-2935976" y="1473201"/>
              <a:chExt cx="9061608" cy="175259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DBEB7D-208D-4D52-8E52-8D4D4D16658A}"/>
                  </a:ext>
                </a:extLst>
              </p:cNvPr>
              <p:cNvSpPr/>
              <p:nvPr/>
            </p:nvSpPr>
            <p:spPr>
              <a:xfrm>
                <a:off x="-2935976" y="1473201"/>
                <a:ext cx="8184679" cy="1752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FA7EBAB-142B-4858-9275-108987835B17}"/>
                  </a:ext>
                </a:extLst>
              </p:cNvPr>
              <p:cNvSpPr/>
              <p:nvPr/>
            </p:nvSpPr>
            <p:spPr>
              <a:xfrm>
                <a:off x="4371773" y="1473201"/>
                <a:ext cx="1753859" cy="175259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9223" name="Rectangle 3">
              <a:extLst>
                <a:ext uri="{FF2B5EF4-FFF2-40B4-BE49-F238E27FC236}">
                  <a16:creationId xmlns:a16="http://schemas.microsoft.com/office/drawing/2014/main" id="{8D1E0A34-6AF8-457E-9261-9AB40A34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33" y="3726934"/>
              <a:ext cx="3523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can eat parts of some plants.</a:t>
              </a:r>
            </a:p>
          </p:txBody>
        </p:sp>
      </p:grpSp>
      <p:pic>
        <p:nvPicPr>
          <p:cNvPr id="9221" name="Picture 16">
            <a:extLst>
              <a:ext uri="{FF2B5EF4-FFF2-40B4-BE49-F238E27FC236}">
                <a16:creationId xmlns:a16="http://schemas.microsoft.com/office/drawing/2014/main" id="{E9162BA5-50DD-4148-AECD-B610980C2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41550"/>
            <a:ext cx="354806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C5657E4-5514-4E4C-9ECC-4663EDE3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Roots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0AAB8D-3294-4C55-AF8B-215AFF6DF163}"/>
              </a:ext>
            </a:extLst>
          </p:cNvPr>
          <p:cNvGrpSpPr>
            <a:grpSpLocks/>
          </p:cNvGrpSpPr>
          <p:nvPr/>
        </p:nvGrpSpPr>
        <p:grpSpPr bwMode="auto">
          <a:xfrm>
            <a:off x="-211138" y="1473200"/>
            <a:ext cx="6337301" cy="1752600"/>
            <a:chOff x="-211667" y="1473201"/>
            <a:chExt cx="6337299" cy="1752599"/>
          </a:xfrm>
        </p:grpSpPr>
        <p:grpSp>
          <p:nvGrpSpPr>
            <p:cNvPr id="10255" name="Group 5">
              <a:extLst>
                <a:ext uri="{FF2B5EF4-FFF2-40B4-BE49-F238E27FC236}">
                  <a16:creationId xmlns:a16="http://schemas.microsoft.com/office/drawing/2014/main" id="{BD9D8C92-1F93-4E98-A5BC-B57B4DDB7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1667" y="1473201"/>
              <a:ext cx="6337299" cy="1752599"/>
              <a:chOff x="-211667" y="1473201"/>
              <a:chExt cx="6337299" cy="175259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CA88287-8356-46E8-A0A5-620CB8910ACB}"/>
                  </a:ext>
                </a:extLst>
              </p:cNvPr>
              <p:cNvSpPr/>
              <p:nvPr/>
            </p:nvSpPr>
            <p:spPr>
              <a:xfrm>
                <a:off x="-211667" y="1473201"/>
                <a:ext cx="5460999" cy="1752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7F836E-CEE7-4F1B-A25A-2D29EB37EED7}"/>
                  </a:ext>
                </a:extLst>
              </p:cNvPr>
              <p:cNvSpPr/>
              <p:nvPr/>
            </p:nvSpPr>
            <p:spPr>
              <a:xfrm>
                <a:off x="4373033" y="1473201"/>
                <a:ext cx="1752599" cy="175259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0256" name="Rectangle 2">
              <a:extLst>
                <a:ext uri="{FF2B5EF4-FFF2-40B4-BE49-F238E27FC236}">
                  <a16:creationId xmlns:a16="http://schemas.microsoft.com/office/drawing/2014/main" id="{9F86D012-274C-4AB5-87CE-199BD311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66" y="1749336"/>
              <a:ext cx="481435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roots of a plant anchor it in the ground. Without roots, a plant would fall over.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Roots also take in nutrients and water from the soil. </a:t>
              </a:r>
            </a:p>
          </p:txBody>
        </p:sp>
      </p:grpSp>
      <p:pic>
        <p:nvPicPr>
          <p:cNvPr id="10244" name="Picture 19">
            <a:extLst>
              <a:ext uri="{FF2B5EF4-FFF2-40B4-BE49-F238E27FC236}">
                <a16:creationId xmlns:a16="http://schemas.microsoft.com/office/drawing/2014/main" id="{F603D173-6D11-452D-8C88-C45F7F59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187575"/>
            <a:ext cx="215265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E84E64DA-5F6E-43DE-B6E3-4863CDE8C9B2}"/>
              </a:ext>
            </a:extLst>
          </p:cNvPr>
          <p:cNvSpPr/>
          <p:nvPr/>
        </p:nvSpPr>
        <p:spPr>
          <a:xfrm flipH="1">
            <a:off x="7572375" y="5276850"/>
            <a:ext cx="1906588" cy="67786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94D86B-3040-4528-A12F-6B62F4535391}"/>
              </a:ext>
            </a:extLst>
          </p:cNvPr>
          <p:cNvGrpSpPr>
            <a:grpSpLocks/>
          </p:cNvGrpSpPr>
          <p:nvPr/>
        </p:nvGrpSpPr>
        <p:grpSpPr bwMode="auto">
          <a:xfrm>
            <a:off x="-211138" y="3419475"/>
            <a:ext cx="5265738" cy="2611438"/>
            <a:chOff x="-211138" y="3419475"/>
            <a:chExt cx="5265738" cy="2611438"/>
          </a:xfrm>
        </p:grpSpPr>
        <p:grpSp>
          <p:nvGrpSpPr>
            <p:cNvPr id="10248" name="Group 18">
              <a:extLst>
                <a:ext uri="{FF2B5EF4-FFF2-40B4-BE49-F238E27FC236}">
                  <a16:creationId xmlns:a16="http://schemas.microsoft.com/office/drawing/2014/main" id="{85011A19-D68A-45E8-A2F5-3AFBBD0B9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1138" y="3419475"/>
              <a:ext cx="5265738" cy="1019175"/>
              <a:chOff x="-211667" y="3420069"/>
              <a:chExt cx="5266266" cy="1018545"/>
            </a:xfrm>
          </p:grpSpPr>
          <p:grpSp>
            <p:nvGrpSpPr>
              <p:cNvPr id="10251" name="Group 13">
                <a:extLst>
                  <a:ext uri="{FF2B5EF4-FFF2-40B4-BE49-F238E27FC236}">
                    <a16:creationId xmlns:a16="http://schemas.microsoft.com/office/drawing/2014/main" id="{7DA4ACC7-B046-4ADE-868C-5E1287DB3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11667" y="3420069"/>
                <a:ext cx="5266266" cy="1018545"/>
                <a:chOff x="-2935976" y="1473201"/>
                <a:chExt cx="9061608" cy="1752599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DB8EE1A-4E4E-46C7-8BF5-9288B918B906}"/>
                    </a:ext>
                  </a:extLst>
                </p:cNvPr>
                <p:cNvSpPr/>
                <p:nvPr/>
              </p:nvSpPr>
              <p:spPr>
                <a:xfrm>
                  <a:off x="-2935976" y="1473201"/>
                  <a:ext cx="8184679" cy="17525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1DF5F02-0126-448A-BD68-7BE80FD40FB3}"/>
                    </a:ext>
                  </a:extLst>
                </p:cNvPr>
                <p:cNvSpPr/>
                <p:nvPr/>
              </p:nvSpPr>
              <p:spPr>
                <a:xfrm>
                  <a:off x="4371773" y="1473201"/>
                  <a:ext cx="1753859" cy="1752599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10252" name="Rectangle 3">
                <a:extLst>
                  <a:ext uri="{FF2B5EF4-FFF2-40B4-BE49-F238E27FC236}">
                    <a16:creationId xmlns:a16="http://schemas.microsoft.com/office/drawing/2014/main" id="{7EAED080-771D-4B58-9B09-A89D49A3F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933" y="3459209"/>
                <a:ext cx="3928534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Here are some root vegetables that we can eat.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Can you name them?</a:t>
                </a:r>
              </a:p>
            </p:txBody>
          </p:sp>
        </p:grpSp>
        <p:pic>
          <p:nvPicPr>
            <p:cNvPr id="10249" name="Picture 2" descr="Radish, Vegetable, Root, Salad, Cooking, Crisp, Food">
              <a:extLst>
                <a:ext uri="{FF2B5EF4-FFF2-40B4-BE49-F238E27FC236}">
                  <a16:creationId xmlns:a16="http://schemas.microsoft.com/office/drawing/2014/main" id="{64CAA9D2-007C-4627-B29A-CE9B42F73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5"/>
            <a:stretch>
              <a:fillRect/>
            </a:stretch>
          </p:blipFill>
          <p:spPr bwMode="auto">
            <a:xfrm>
              <a:off x="914400" y="4759372"/>
              <a:ext cx="1682666" cy="1271541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4" descr="Vegetables, Frame, White Space, Text Space, Onions">
              <a:extLst>
                <a:ext uri="{FF2B5EF4-FFF2-40B4-BE49-F238E27FC236}">
                  <a16:creationId xmlns:a16="http://schemas.microsoft.com/office/drawing/2014/main" id="{B0A3216C-826E-4D90-882D-302A8170E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325" y="4759372"/>
              <a:ext cx="1646238" cy="1271541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ADD85C-A8F0-48E8-9DA7-2CCAAE81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5414963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17C5906-B505-4B5C-BC5E-EA7FF0FD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Stems and Leaves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BD963-F297-4931-BD1E-0316B0074336}"/>
              </a:ext>
            </a:extLst>
          </p:cNvPr>
          <p:cNvGrpSpPr>
            <a:grpSpLocks/>
          </p:cNvGrpSpPr>
          <p:nvPr/>
        </p:nvGrpSpPr>
        <p:grpSpPr bwMode="auto">
          <a:xfrm>
            <a:off x="-211138" y="1531938"/>
            <a:ext cx="6116638" cy="1533525"/>
            <a:chOff x="-211667" y="1473201"/>
            <a:chExt cx="6117167" cy="1532467"/>
          </a:xfrm>
        </p:grpSpPr>
        <p:grpSp>
          <p:nvGrpSpPr>
            <p:cNvPr id="11283" name="Group 3">
              <a:extLst>
                <a:ext uri="{FF2B5EF4-FFF2-40B4-BE49-F238E27FC236}">
                  <a16:creationId xmlns:a16="http://schemas.microsoft.com/office/drawing/2014/main" id="{7D365B51-90E1-4AF3-9B5B-9C6E6D35E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1667" y="1473201"/>
              <a:ext cx="6117167" cy="1532467"/>
              <a:chOff x="-211667" y="1473201"/>
              <a:chExt cx="6117167" cy="153246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2825BB-949E-4FCC-AA1A-650AD399F193}"/>
                  </a:ext>
                </a:extLst>
              </p:cNvPr>
              <p:cNvSpPr/>
              <p:nvPr/>
            </p:nvSpPr>
            <p:spPr>
              <a:xfrm>
                <a:off x="-211667" y="1473201"/>
                <a:ext cx="5461473" cy="15324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574DF87-0C97-4BF2-89C7-61AA76B71174}"/>
                  </a:ext>
                </a:extLst>
              </p:cNvPr>
              <p:cNvSpPr/>
              <p:nvPr/>
            </p:nvSpPr>
            <p:spPr>
              <a:xfrm>
                <a:off x="4373431" y="1473201"/>
                <a:ext cx="1532069" cy="153246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84" name="Rectangle 4">
              <a:extLst>
                <a:ext uri="{FF2B5EF4-FFF2-40B4-BE49-F238E27FC236}">
                  <a16:creationId xmlns:a16="http://schemas.microsoft.com/office/drawing/2014/main" id="{53480B99-5F92-4580-84EB-9A8FC1B7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33" y="1623536"/>
              <a:ext cx="4572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stem helps to support the plant and keep it upright.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Water and food are taken up from the roots and transported through the stem.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531770-750F-4416-BAAF-99B73C0ECC83}"/>
              </a:ext>
            </a:extLst>
          </p:cNvPr>
          <p:cNvGrpSpPr>
            <a:grpSpLocks/>
          </p:cNvGrpSpPr>
          <p:nvPr/>
        </p:nvGrpSpPr>
        <p:grpSpPr bwMode="auto">
          <a:xfrm>
            <a:off x="-211138" y="3328988"/>
            <a:ext cx="6116638" cy="1238250"/>
            <a:chOff x="-1282699" y="3420068"/>
            <a:chExt cx="6117166" cy="1239470"/>
          </a:xfrm>
        </p:grpSpPr>
        <p:grpSp>
          <p:nvGrpSpPr>
            <p:cNvPr id="11279" name="Group 8">
              <a:extLst>
                <a:ext uri="{FF2B5EF4-FFF2-40B4-BE49-F238E27FC236}">
                  <a16:creationId xmlns:a16="http://schemas.microsoft.com/office/drawing/2014/main" id="{48339822-416E-4BD5-923C-D079DBBF9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82699" y="3420068"/>
              <a:ext cx="6117166" cy="1239470"/>
              <a:chOff x="-4778889" y="1473199"/>
              <a:chExt cx="10525742" cy="213274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803256-AE0C-4883-8710-7683B7677A77}"/>
                  </a:ext>
                </a:extLst>
              </p:cNvPr>
              <p:cNvSpPr/>
              <p:nvPr/>
            </p:nvSpPr>
            <p:spPr>
              <a:xfrm>
                <a:off x="-4778889" y="1473199"/>
                <a:ext cx="9572334" cy="21327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0FA439-CA31-4D7A-AB3F-494AEBD1B341}"/>
                  </a:ext>
                </a:extLst>
              </p:cNvPr>
              <p:cNvSpPr/>
              <p:nvPr/>
            </p:nvSpPr>
            <p:spPr>
              <a:xfrm>
                <a:off x="3613295" y="1473199"/>
                <a:ext cx="2133558" cy="213274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80" name="Rectangle 9">
              <a:extLst>
                <a:ext uri="{FF2B5EF4-FFF2-40B4-BE49-F238E27FC236}">
                  <a16:creationId xmlns:a16="http://schemas.microsoft.com/office/drawing/2014/main" id="{34970CEF-7139-4A63-A090-8A8EB7A72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2099" y="3459209"/>
              <a:ext cx="434160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Leaves are very important as they make food for the plants.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Leaves are made to catch the sunlight, as plants need sunlight to make food.</a:t>
              </a:r>
            </a:p>
          </p:txBody>
        </p:sp>
      </p:grpSp>
      <p:pic>
        <p:nvPicPr>
          <p:cNvPr id="11269" name="Picture 12">
            <a:extLst>
              <a:ext uri="{FF2B5EF4-FFF2-40B4-BE49-F238E27FC236}">
                <a16:creationId xmlns:a16="http://schemas.microsoft.com/office/drawing/2014/main" id="{0E3CEB7D-00C5-4038-BEDA-365EC9898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636713"/>
            <a:ext cx="21526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A64AE359-F5C2-43B3-9F48-757E18ED1220}"/>
              </a:ext>
            </a:extLst>
          </p:cNvPr>
          <p:cNvSpPr/>
          <p:nvPr/>
        </p:nvSpPr>
        <p:spPr>
          <a:xfrm flipH="1">
            <a:off x="7254875" y="2484438"/>
            <a:ext cx="2341563" cy="67786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075E7E-831D-4B08-928C-560FC4DDFD81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4849813"/>
            <a:ext cx="5656263" cy="898525"/>
            <a:chOff x="-1282700" y="3420068"/>
            <a:chExt cx="6434630" cy="1239470"/>
          </a:xfrm>
        </p:grpSpPr>
        <p:grpSp>
          <p:nvGrpSpPr>
            <p:cNvPr id="11275" name="Group 15">
              <a:extLst>
                <a:ext uri="{FF2B5EF4-FFF2-40B4-BE49-F238E27FC236}">
                  <a16:creationId xmlns:a16="http://schemas.microsoft.com/office/drawing/2014/main" id="{4A568935-2209-4CE7-B967-180FDA106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82700" y="3420068"/>
              <a:ext cx="6434630" cy="1239470"/>
              <a:chOff x="-4778891" y="1473199"/>
              <a:chExt cx="11071999" cy="213274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5AFF2A-7F31-42E6-A1E8-0AEA0739B027}"/>
                  </a:ext>
                </a:extLst>
              </p:cNvPr>
              <p:cNvSpPr/>
              <p:nvPr/>
            </p:nvSpPr>
            <p:spPr>
              <a:xfrm>
                <a:off x="-4778891" y="1473199"/>
                <a:ext cx="10027881" cy="21327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0F26C3C-21F9-4831-8163-4E4786AFC45F}"/>
                  </a:ext>
                </a:extLst>
              </p:cNvPr>
              <p:cNvSpPr/>
              <p:nvPr/>
            </p:nvSpPr>
            <p:spPr>
              <a:xfrm>
                <a:off x="4161368" y="1473199"/>
                <a:ext cx="2131740" cy="213274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76" name="Rectangle 16">
              <a:extLst>
                <a:ext uri="{FF2B5EF4-FFF2-40B4-BE49-F238E27FC236}">
                  <a16:creationId xmlns:a16="http://schemas.microsoft.com/office/drawing/2014/main" id="{24BA9B12-75D7-4FA7-95BE-5B88FEF6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3634" y="3611178"/>
              <a:ext cx="4999567" cy="89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This process is called </a:t>
              </a:r>
              <a:r>
                <a:rPr lang="en-GB" altLang="en-US" b="1">
                  <a:solidFill>
                    <a:srgbClr val="00B050"/>
                  </a:solidFill>
                </a:rPr>
                <a:t>photosynthesis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Leaves come in all sizes and shapes.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E6F29C8-B33F-4ECA-9FF5-3FFDD653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2630488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stem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5A91FA5-8CB3-4C18-8153-4698DE80E355}"/>
              </a:ext>
            </a:extLst>
          </p:cNvPr>
          <p:cNvSpPr/>
          <p:nvPr/>
        </p:nvSpPr>
        <p:spPr>
          <a:xfrm flipH="1">
            <a:off x="7616825" y="3411538"/>
            <a:ext cx="2341563" cy="67786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4D4C5B-E9D8-40E2-8B91-4FDA0C14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3557588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B263F39-EFEC-4C3B-951A-1C4C7479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Stems and Leaves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F676DB-E7AA-41DD-B88A-FACBB8842D8B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5599113"/>
            <a:ext cx="5305425" cy="506412"/>
            <a:chOff x="4474064" y="3420069"/>
            <a:chExt cx="5304769" cy="507102"/>
          </a:xfrm>
        </p:grpSpPr>
        <p:grpSp>
          <p:nvGrpSpPr>
            <p:cNvPr id="12305" name="Group 8">
              <a:extLst>
                <a:ext uri="{FF2B5EF4-FFF2-40B4-BE49-F238E27FC236}">
                  <a16:creationId xmlns:a16="http://schemas.microsoft.com/office/drawing/2014/main" id="{6531C8F8-58D4-47F8-9352-EE862B6F8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064" y="3420069"/>
              <a:ext cx="4839690" cy="507102"/>
              <a:chOff x="5126712" y="1473201"/>
              <a:chExt cx="8327603" cy="8725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520C07D-AA65-4ECC-BD5D-0E089643416F}"/>
                  </a:ext>
                </a:extLst>
              </p:cNvPr>
              <p:cNvSpPr/>
              <p:nvPr/>
            </p:nvSpPr>
            <p:spPr>
              <a:xfrm rot="10800000">
                <a:off x="5560983" y="1473201"/>
                <a:ext cx="7893332" cy="87256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16B4B07-6B61-49AD-BC9E-31D459CC9D7C}"/>
                  </a:ext>
                </a:extLst>
              </p:cNvPr>
              <p:cNvSpPr/>
              <p:nvPr/>
            </p:nvSpPr>
            <p:spPr>
              <a:xfrm rot="10800000">
                <a:off x="5126712" y="1475935"/>
                <a:ext cx="871272" cy="86983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2306" name="Rectangle 9">
              <a:extLst>
                <a:ext uri="{FF2B5EF4-FFF2-40B4-BE49-F238E27FC236}">
                  <a16:creationId xmlns:a16="http://schemas.microsoft.com/office/drawing/2014/main" id="{33729A95-7DBA-4573-A208-3FCAC97F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266" y="3474449"/>
              <a:ext cx="49995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Can you think of any others?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8EDDE0-8AF7-4912-B82C-013C9908E79B}"/>
              </a:ext>
            </a:extLst>
          </p:cNvPr>
          <p:cNvGrpSpPr>
            <a:grpSpLocks/>
          </p:cNvGrpSpPr>
          <p:nvPr/>
        </p:nvGrpSpPr>
        <p:grpSpPr bwMode="auto">
          <a:xfrm>
            <a:off x="-363538" y="1531938"/>
            <a:ext cx="8891588" cy="2776537"/>
            <a:chOff x="-363538" y="1531938"/>
            <a:chExt cx="8891619" cy="2777008"/>
          </a:xfrm>
        </p:grpSpPr>
        <p:grpSp>
          <p:nvGrpSpPr>
            <p:cNvPr id="12293" name="Group 2">
              <a:extLst>
                <a:ext uri="{FF2B5EF4-FFF2-40B4-BE49-F238E27FC236}">
                  <a16:creationId xmlns:a16="http://schemas.microsoft.com/office/drawing/2014/main" id="{F4126246-534E-4C53-8F5A-E687851C5F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63538" y="1531938"/>
              <a:ext cx="8645526" cy="941387"/>
              <a:chOff x="-2556934" y="1473202"/>
              <a:chExt cx="8645365" cy="940110"/>
            </a:xfrm>
          </p:grpSpPr>
          <p:grpSp>
            <p:nvGrpSpPr>
              <p:cNvPr id="12301" name="Group 3">
                <a:extLst>
                  <a:ext uri="{FF2B5EF4-FFF2-40B4-BE49-F238E27FC236}">
                    <a16:creationId xmlns:a16="http://schemas.microsoft.com/office/drawing/2014/main" id="{FDCEDB17-4B1E-4507-ADDE-35D182E1C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56934" y="1473202"/>
                <a:ext cx="8268011" cy="940110"/>
                <a:chOff x="-2556934" y="1473202"/>
                <a:chExt cx="8268011" cy="94011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5A681CD-1910-4536-B11A-320273F21311}"/>
                    </a:ext>
                  </a:extLst>
                </p:cNvPr>
                <p:cNvSpPr/>
                <p:nvPr/>
              </p:nvSpPr>
              <p:spPr>
                <a:xfrm>
                  <a:off x="-2556934" y="1473202"/>
                  <a:ext cx="7805620" cy="94027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987E515-3D85-4D6C-B3B3-0A7E8AC03D58}"/>
                    </a:ext>
                  </a:extLst>
                </p:cNvPr>
                <p:cNvSpPr/>
                <p:nvPr/>
              </p:nvSpPr>
              <p:spPr>
                <a:xfrm>
                  <a:off x="4770856" y="1473202"/>
                  <a:ext cx="939786" cy="94027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12302" name="Rectangle 4">
                <a:extLst>
                  <a:ext uri="{FF2B5EF4-FFF2-40B4-BE49-F238E27FC236}">
                    <a16:creationId xmlns:a16="http://schemas.microsoft.com/office/drawing/2014/main" id="{6E7D28B0-113D-476B-AEF8-6E7395EA8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142103" y="1623536"/>
                <a:ext cx="723053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Here are some stem and leaf vegetables that we can eat.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Can you name them?</a:t>
                </a:r>
              </a:p>
            </p:txBody>
          </p:sp>
        </p:grpSp>
        <p:pic>
          <p:nvPicPr>
            <p:cNvPr id="12294" name="Picture 12" descr="Salad, Salad Plant, Lettuce, Vegetarian, Leaf Lettuce">
              <a:extLst>
                <a:ext uri="{FF2B5EF4-FFF2-40B4-BE49-F238E27FC236}">
                  <a16:creationId xmlns:a16="http://schemas.microsoft.com/office/drawing/2014/main" id="{9F298690-6398-41EF-89A4-F80DCF90A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808" y="2923586"/>
              <a:ext cx="2062604" cy="1374071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5" name="Picture 10" descr="Nature, Leaf, Plant, Food, Cabbage, Vegetable Garden">
              <a:extLst>
                <a:ext uri="{FF2B5EF4-FFF2-40B4-BE49-F238E27FC236}">
                  <a16:creationId xmlns:a16="http://schemas.microsoft.com/office/drawing/2014/main" id="{7CE34BC1-37D8-4BB2-AB93-B5104544A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951" y="2934698"/>
              <a:ext cx="2029674" cy="1357607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2" descr="Vegetables, See, Green, Power, Leeks, Huerta">
              <a:extLst>
                <a:ext uri="{FF2B5EF4-FFF2-40B4-BE49-F238E27FC236}">
                  <a16:creationId xmlns:a16="http://schemas.microsoft.com/office/drawing/2014/main" id="{1863B85C-A7C5-4D37-869D-D15E57C68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911" y="2918822"/>
              <a:ext cx="2059611" cy="1372575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6" descr="Vegetables, Vitamins, Diet, Food, Eat, Cooking">
              <a:extLst>
                <a:ext uri="{FF2B5EF4-FFF2-40B4-BE49-F238E27FC236}">
                  <a16:creationId xmlns:a16="http://schemas.microsoft.com/office/drawing/2014/main" id="{5934C7FE-1C35-40DF-88F8-47301B53D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3" y="2926231"/>
              <a:ext cx="545152" cy="1382715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298" name="Group 4">
              <a:extLst>
                <a:ext uri="{FF2B5EF4-FFF2-40B4-BE49-F238E27FC236}">
                  <a16:creationId xmlns:a16="http://schemas.microsoft.com/office/drawing/2014/main" id="{C9D06796-6D70-42BE-93BA-A2FC06337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1696" y="2896741"/>
              <a:ext cx="766385" cy="1400916"/>
              <a:chOff x="8024163" y="3066074"/>
              <a:chExt cx="766385" cy="140091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9D649E-ACA7-4698-9CB2-BC153C73A131}"/>
                  </a:ext>
                </a:extLst>
              </p:cNvPr>
              <p:cNvSpPr/>
              <p:nvPr/>
            </p:nvSpPr>
            <p:spPr>
              <a:xfrm>
                <a:off x="8031720" y="3087393"/>
                <a:ext cx="646116" cy="13797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2300" name="Picture 4" descr="Celery, Vegetables, Vegetable, Green">
                <a:extLst>
                  <a:ext uri="{FF2B5EF4-FFF2-40B4-BE49-F238E27FC236}">
                    <a16:creationId xmlns:a16="http://schemas.microsoft.com/office/drawing/2014/main" id="{83FADCA1-4677-4B06-B300-321865F23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300000">
                <a:off x="7739414" y="3350823"/>
                <a:ext cx="1335884" cy="766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A8C9E40-F3FB-4FD9-92AF-016DD691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Flowers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47D73F-C4EB-4710-AF9A-3AFBDFE5DB3B}"/>
              </a:ext>
            </a:extLst>
          </p:cNvPr>
          <p:cNvGrpSpPr>
            <a:grpSpLocks/>
          </p:cNvGrpSpPr>
          <p:nvPr/>
        </p:nvGrpSpPr>
        <p:grpSpPr bwMode="auto">
          <a:xfrm>
            <a:off x="-1541463" y="1531938"/>
            <a:ext cx="8267701" cy="941387"/>
            <a:chOff x="-3250617" y="1473202"/>
            <a:chExt cx="8268011" cy="940110"/>
          </a:xfrm>
        </p:grpSpPr>
        <p:grpSp>
          <p:nvGrpSpPr>
            <p:cNvPr id="13324" name="Group 3">
              <a:extLst>
                <a:ext uri="{FF2B5EF4-FFF2-40B4-BE49-F238E27FC236}">
                  <a16:creationId xmlns:a16="http://schemas.microsoft.com/office/drawing/2014/main" id="{5E10DC27-4EE2-4839-864E-8FF94C47E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50617" y="1473202"/>
              <a:ext cx="8268011" cy="940110"/>
              <a:chOff x="-3250617" y="1473202"/>
              <a:chExt cx="8268011" cy="94011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F780396-FE58-40EE-B792-CA6A8026C6AF}"/>
                  </a:ext>
                </a:extLst>
              </p:cNvPr>
              <p:cNvSpPr/>
              <p:nvPr/>
            </p:nvSpPr>
            <p:spPr>
              <a:xfrm>
                <a:off x="-3250617" y="1473202"/>
                <a:ext cx="7806031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CB88D6-4DB6-48FE-B021-4381F2E7AB42}"/>
                  </a:ext>
                </a:extLst>
              </p:cNvPr>
              <p:cNvSpPr/>
              <p:nvPr/>
            </p:nvSpPr>
            <p:spPr>
              <a:xfrm>
                <a:off x="4077559" y="1473202"/>
                <a:ext cx="939835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325" name="Rectangle 4">
              <a:extLst>
                <a:ext uri="{FF2B5EF4-FFF2-40B4-BE49-F238E27FC236}">
                  <a16:creationId xmlns:a16="http://schemas.microsoft.com/office/drawing/2014/main" id="{0B9D4E4A-0399-421D-BABC-211682E1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2103" y="1655066"/>
              <a:ext cx="59130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Flowers look pretty and come in lots of different colours.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They can also smell lovely.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A4F42-0729-40EF-9191-EA6A6A419559}"/>
              </a:ext>
            </a:extLst>
          </p:cNvPr>
          <p:cNvGrpSpPr>
            <a:grpSpLocks/>
          </p:cNvGrpSpPr>
          <p:nvPr/>
        </p:nvGrpSpPr>
        <p:grpSpPr bwMode="auto">
          <a:xfrm>
            <a:off x="-363538" y="2876550"/>
            <a:ext cx="8385176" cy="1160463"/>
            <a:chOff x="-2556934" y="1473201"/>
            <a:chExt cx="8386495" cy="1160457"/>
          </a:xfrm>
        </p:grpSpPr>
        <p:grpSp>
          <p:nvGrpSpPr>
            <p:cNvPr id="13320" name="Group 18">
              <a:extLst>
                <a:ext uri="{FF2B5EF4-FFF2-40B4-BE49-F238E27FC236}">
                  <a16:creationId xmlns:a16="http://schemas.microsoft.com/office/drawing/2014/main" id="{DDFD3DA7-5007-45CA-9485-9EE578437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1"/>
              <a:ext cx="8386495" cy="1160457"/>
              <a:chOff x="-2556934" y="1473201"/>
              <a:chExt cx="8386495" cy="11604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00907F-0483-47F5-8F80-EB68B4A613E3}"/>
                  </a:ext>
                </a:extLst>
              </p:cNvPr>
              <p:cNvSpPr/>
              <p:nvPr/>
            </p:nvSpPr>
            <p:spPr>
              <a:xfrm>
                <a:off x="-2556934" y="1473201"/>
                <a:ext cx="7806966" cy="11604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36F466E-4D1A-42CB-8386-DC9F3BF65727}"/>
                  </a:ext>
                </a:extLst>
              </p:cNvPr>
              <p:cNvSpPr/>
              <p:nvPr/>
            </p:nvSpPr>
            <p:spPr>
              <a:xfrm>
                <a:off x="4668915" y="1473201"/>
                <a:ext cx="1160646" cy="116045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321" name="Rectangle 24">
              <a:extLst>
                <a:ext uri="{FF2B5EF4-FFF2-40B4-BE49-F238E27FC236}">
                  <a16:creationId xmlns:a16="http://schemas.microsoft.com/office/drawing/2014/main" id="{1BA4A2B3-5E4E-404F-87C1-3B7472FA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8163" y="1592006"/>
              <a:ext cx="59130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These colours and smells are important because they attract bees, birds and butterflies that pollinate the plant. The plant will then produce seeds or fruit.</a:t>
              </a:r>
            </a:p>
          </p:txBody>
        </p:sp>
      </p:grpSp>
      <p:pic>
        <p:nvPicPr>
          <p:cNvPr id="13317" name="Picture 27">
            <a:extLst>
              <a:ext uri="{FF2B5EF4-FFF2-40B4-BE49-F238E27FC236}">
                <a16:creationId xmlns:a16="http://schemas.microsoft.com/office/drawing/2014/main" id="{C6D40624-17F8-4B52-9012-3EA511601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636713"/>
            <a:ext cx="21526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EBE849EC-3FD4-4C65-B528-607DE3202771}"/>
              </a:ext>
            </a:extLst>
          </p:cNvPr>
          <p:cNvSpPr/>
          <p:nvPr/>
        </p:nvSpPr>
        <p:spPr>
          <a:xfrm flipH="1">
            <a:off x="7593013" y="1698625"/>
            <a:ext cx="2341562" cy="67786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6A792-7110-4F9F-B76F-1E444706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52613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flower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E45BC6-6D3E-49C0-B374-B13EA02C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Flowers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BC98CF-03CC-4F5F-95C8-4485FEAD17F2}"/>
              </a:ext>
            </a:extLst>
          </p:cNvPr>
          <p:cNvGrpSpPr>
            <a:grpSpLocks/>
          </p:cNvGrpSpPr>
          <p:nvPr/>
        </p:nvGrpSpPr>
        <p:grpSpPr bwMode="auto">
          <a:xfrm>
            <a:off x="-1074738" y="1531938"/>
            <a:ext cx="8267701" cy="4610100"/>
            <a:chOff x="-1074097" y="1531938"/>
            <a:chExt cx="8267701" cy="4609878"/>
          </a:xfrm>
        </p:grpSpPr>
        <p:grpSp>
          <p:nvGrpSpPr>
            <p:cNvPr id="14340" name="Group 2">
              <a:extLst>
                <a:ext uri="{FF2B5EF4-FFF2-40B4-BE49-F238E27FC236}">
                  <a16:creationId xmlns:a16="http://schemas.microsoft.com/office/drawing/2014/main" id="{30AC58E8-8AF4-4F32-B606-464D889245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74097" y="1531938"/>
              <a:ext cx="8267701" cy="941387"/>
              <a:chOff x="-3250617" y="1473202"/>
              <a:chExt cx="8268011" cy="940110"/>
            </a:xfrm>
          </p:grpSpPr>
          <p:grpSp>
            <p:nvGrpSpPr>
              <p:cNvPr id="14344" name="Group 3">
                <a:extLst>
                  <a:ext uri="{FF2B5EF4-FFF2-40B4-BE49-F238E27FC236}">
                    <a16:creationId xmlns:a16="http://schemas.microsoft.com/office/drawing/2014/main" id="{186762CF-DA8A-499F-BA84-9D9E30006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250617" y="1473202"/>
                <a:ext cx="8268011" cy="940110"/>
                <a:chOff x="-3250617" y="1473202"/>
                <a:chExt cx="8268011" cy="94011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AE7632B-6939-4F05-92EF-2DADA591B64F}"/>
                    </a:ext>
                  </a:extLst>
                </p:cNvPr>
                <p:cNvSpPr/>
                <p:nvPr/>
              </p:nvSpPr>
              <p:spPr>
                <a:xfrm>
                  <a:off x="-3250617" y="1473202"/>
                  <a:ext cx="7806031" cy="9400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472CCA1-99F2-4EE3-BCD3-45817A4E8CE8}"/>
                    </a:ext>
                  </a:extLst>
                </p:cNvPr>
                <p:cNvSpPr/>
                <p:nvPr/>
              </p:nvSpPr>
              <p:spPr>
                <a:xfrm>
                  <a:off x="4077559" y="1473202"/>
                  <a:ext cx="939835" cy="94006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14345" name="Rectangle 4">
                <a:extLst>
                  <a:ext uri="{FF2B5EF4-FFF2-40B4-BE49-F238E27FC236}">
                    <a16:creationId xmlns:a16="http://schemas.microsoft.com/office/drawing/2014/main" id="{BE5C955B-837D-48B8-BD60-814A95FE0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142103" y="1655066"/>
                <a:ext cx="544456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Here are some flower vegetables that we can eat. Can you name them?</a:t>
                </a:r>
              </a:p>
            </p:txBody>
          </p:sp>
        </p:grpSp>
        <p:pic>
          <p:nvPicPr>
            <p:cNvPr id="14341" name="Picture 2" descr="Broccoli, Vegetable, Food, Healthy, Brocoli, Ingredient">
              <a:extLst>
                <a:ext uri="{FF2B5EF4-FFF2-40B4-BE49-F238E27FC236}">
                  <a16:creationId xmlns:a16="http://schemas.microsoft.com/office/drawing/2014/main" id="{ECA211CC-873D-45D6-9F60-DC66542BF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357" y="2655436"/>
              <a:ext cx="2282125" cy="1687137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4" descr="Cauliflower, Vegetables, Food, Vitamins">
              <a:extLst>
                <a:ext uri="{FF2B5EF4-FFF2-40B4-BE49-F238E27FC236}">
                  <a16:creationId xmlns:a16="http://schemas.microsoft.com/office/drawing/2014/main" id="{B734B26B-1CAD-4099-9C55-FD65A57DC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89"/>
            <a:stretch>
              <a:fillRect/>
            </a:stretch>
          </p:blipFill>
          <p:spPr bwMode="auto">
            <a:xfrm>
              <a:off x="4384424" y="2655436"/>
              <a:ext cx="2287304" cy="1687137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16">
              <a:extLst>
                <a:ext uri="{FF2B5EF4-FFF2-40B4-BE49-F238E27FC236}">
                  <a16:creationId xmlns:a16="http://schemas.microsoft.com/office/drawing/2014/main" id="{610BA316-18B0-4780-A47A-DF8074A2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2"/>
            <a:stretch>
              <a:fillRect/>
            </a:stretch>
          </p:blipFill>
          <p:spPr bwMode="auto">
            <a:xfrm>
              <a:off x="3027248" y="4490816"/>
              <a:ext cx="2578880" cy="16510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2CA9D82-B29B-4D1E-AA46-0912223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+mn-lt"/>
              </a:rPr>
              <a:t>Fruit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FA3399-24CA-4870-867E-AC3095243C9D}"/>
              </a:ext>
            </a:extLst>
          </p:cNvPr>
          <p:cNvGrpSpPr>
            <a:grpSpLocks/>
          </p:cNvGrpSpPr>
          <p:nvPr/>
        </p:nvGrpSpPr>
        <p:grpSpPr bwMode="auto">
          <a:xfrm>
            <a:off x="-371475" y="1473200"/>
            <a:ext cx="8636000" cy="941388"/>
            <a:chOff x="-2556934" y="1473202"/>
            <a:chExt cx="8636898" cy="940110"/>
          </a:xfrm>
        </p:grpSpPr>
        <p:grpSp>
          <p:nvGrpSpPr>
            <p:cNvPr id="15378" name="Group 3">
              <a:extLst>
                <a:ext uri="{FF2B5EF4-FFF2-40B4-BE49-F238E27FC236}">
                  <a16:creationId xmlns:a16="http://schemas.microsoft.com/office/drawing/2014/main" id="{97259DB4-3629-4AE6-90A7-30539F209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67ABEF-2D52-456B-BC35-718147C002B0}"/>
                  </a:ext>
                </a:extLst>
              </p:cNvPr>
              <p:cNvSpPr/>
              <p:nvPr/>
            </p:nvSpPr>
            <p:spPr>
              <a:xfrm>
                <a:off x="-2556934" y="1473202"/>
                <a:ext cx="7806550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EF21D6F-F19B-4BB3-8FF4-538D6DAF1D40}"/>
                  </a:ext>
                </a:extLst>
              </p:cNvPr>
              <p:cNvSpPr/>
              <p:nvPr/>
            </p:nvSpPr>
            <p:spPr>
              <a:xfrm>
                <a:off x="4771728" y="1473202"/>
                <a:ext cx="939898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79" name="Rectangle 4">
              <a:extLst>
                <a:ext uri="{FF2B5EF4-FFF2-40B4-BE49-F238E27FC236}">
                  <a16:creationId xmlns:a16="http://schemas.microsoft.com/office/drawing/2014/main" id="{FD84828F-DF45-4AAF-9A4A-E0F3412A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0570" y="1758841"/>
              <a:ext cx="7230534" cy="36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Many plants have fruit to carry and spread their seeds.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EF946A-2A3B-49B8-98AF-C738CD569875}"/>
              </a:ext>
            </a:extLst>
          </p:cNvPr>
          <p:cNvGrpSpPr>
            <a:grpSpLocks/>
          </p:cNvGrpSpPr>
          <p:nvPr/>
        </p:nvGrpSpPr>
        <p:grpSpPr bwMode="auto">
          <a:xfrm>
            <a:off x="-371475" y="2608263"/>
            <a:ext cx="8267700" cy="941387"/>
            <a:chOff x="-2556934" y="1473202"/>
            <a:chExt cx="8268011" cy="940110"/>
          </a:xfrm>
        </p:grpSpPr>
        <p:grpSp>
          <p:nvGrpSpPr>
            <p:cNvPr id="15374" name="Group 3">
              <a:extLst>
                <a:ext uri="{FF2B5EF4-FFF2-40B4-BE49-F238E27FC236}">
                  <a16:creationId xmlns:a16="http://schemas.microsoft.com/office/drawing/2014/main" id="{41169B7C-DB28-4943-83FE-B3896913F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74B23B-9E9D-468E-9A48-1CAAD18A011E}"/>
                  </a:ext>
                </a:extLst>
              </p:cNvPr>
              <p:cNvSpPr/>
              <p:nvPr/>
            </p:nvSpPr>
            <p:spPr>
              <a:xfrm>
                <a:off x="-2556934" y="1473202"/>
                <a:ext cx="7806032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5767CAA-D4FA-4DE1-B85B-B1ED135B3C67}"/>
                  </a:ext>
                </a:extLst>
              </p:cNvPr>
              <p:cNvSpPr/>
              <p:nvPr/>
            </p:nvSpPr>
            <p:spPr>
              <a:xfrm>
                <a:off x="4771242" y="1473202"/>
                <a:ext cx="939835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75" name="Rectangle 4">
              <a:extLst>
                <a:ext uri="{FF2B5EF4-FFF2-40B4-BE49-F238E27FC236}">
                  <a16:creationId xmlns:a16="http://schemas.microsoft.com/office/drawing/2014/main" id="{59250E8E-FAA5-4B3A-8552-310AAEFD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0570" y="1627821"/>
              <a:ext cx="6128301" cy="64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Some of the foods we might think are vegetables are actually fruits.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FD04B-4EF6-4663-9817-DBCB73C1D492}"/>
              </a:ext>
            </a:extLst>
          </p:cNvPr>
          <p:cNvGrpSpPr>
            <a:grpSpLocks/>
          </p:cNvGrpSpPr>
          <p:nvPr/>
        </p:nvGrpSpPr>
        <p:grpSpPr bwMode="auto">
          <a:xfrm>
            <a:off x="-371475" y="3843338"/>
            <a:ext cx="8267700" cy="941387"/>
            <a:chOff x="-2556934" y="1473202"/>
            <a:chExt cx="8268011" cy="940110"/>
          </a:xfrm>
        </p:grpSpPr>
        <p:grpSp>
          <p:nvGrpSpPr>
            <p:cNvPr id="15370" name="Group 3">
              <a:extLst>
                <a:ext uri="{FF2B5EF4-FFF2-40B4-BE49-F238E27FC236}">
                  <a16:creationId xmlns:a16="http://schemas.microsoft.com/office/drawing/2014/main" id="{58FD79FD-E5E6-42AC-8F89-036983BF5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8A159D-1C24-49B8-9966-D7DEBBECEE0E}"/>
                  </a:ext>
                </a:extLst>
              </p:cNvPr>
              <p:cNvSpPr/>
              <p:nvPr/>
            </p:nvSpPr>
            <p:spPr>
              <a:xfrm>
                <a:off x="-2556934" y="1473202"/>
                <a:ext cx="7806032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12D8984-4C14-4FC4-A549-15B34DABFC93}"/>
                  </a:ext>
                </a:extLst>
              </p:cNvPr>
              <p:cNvSpPr/>
              <p:nvPr/>
            </p:nvSpPr>
            <p:spPr>
              <a:xfrm>
                <a:off x="4771242" y="1473202"/>
                <a:ext cx="939835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71" name="Rectangle 4">
              <a:extLst>
                <a:ext uri="{FF2B5EF4-FFF2-40B4-BE49-F238E27FC236}">
                  <a16:creationId xmlns:a16="http://schemas.microsoft.com/office/drawing/2014/main" id="{E5570053-A91F-445C-8DD6-28E0F75C4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0570" y="1620529"/>
              <a:ext cx="6399229" cy="64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the food has seeds, it is a fruit. The seeds might be on the inside or outside of the fruit.</a:t>
              </a:r>
            </a:p>
          </p:txBody>
        </p:sp>
      </p:grpSp>
      <p:pic>
        <p:nvPicPr>
          <p:cNvPr id="15366" name="Picture 4" descr="Pomegranate, Fruit, Seeds, Food, Fresh, Organic">
            <a:extLst>
              <a:ext uri="{FF2B5EF4-FFF2-40B4-BE49-F238E27FC236}">
                <a16:creationId xmlns:a16="http://schemas.microsoft.com/office/drawing/2014/main" id="{4BD827F7-CC45-429F-A8C2-FC2B3FBC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-613" r="8185" b="613"/>
          <a:stretch>
            <a:fillRect/>
          </a:stretch>
        </p:blipFill>
        <p:spPr bwMode="auto">
          <a:xfrm>
            <a:off x="4535488" y="4945063"/>
            <a:ext cx="1847850" cy="137953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6" descr="Strawberries, Red, Sweet, Fruit, Delicious, Fruits">
            <a:extLst>
              <a:ext uri="{FF2B5EF4-FFF2-40B4-BE49-F238E27FC236}">
                <a16:creationId xmlns:a16="http://schemas.microsoft.com/office/drawing/2014/main" id="{EFE7B237-7866-4A9B-903E-8F8030BE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5988"/>
          <a:stretch>
            <a:fillRect/>
          </a:stretch>
        </p:blipFill>
        <p:spPr bwMode="auto">
          <a:xfrm>
            <a:off x="6486525" y="4932363"/>
            <a:ext cx="1824038" cy="139223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omato, Red, Salad, Food, Fresh, Vegetable, Healthy">
            <a:extLst>
              <a:ext uri="{FF2B5EF4-FFF2-40B4-BE49-F238E27FC236}">
                <a16:creationId xmlns:a16="http://schemas.microsoft.com/office/drawing/2014/main" id="{995748AA-F059-49CF-A085-CBD51B33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2869"/>
          <a:stretch>
            <a:fillRect/>
          </a:stretch>
        </p:blipFill>
        <p:spPr bwMode="auto">
          <a:xfrm>
            <a:off x="669925" y="4945063"/>
            <a:ext cx="1812925" cy="137953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10" descr="Pumpkins, Colorful, Autumn, Decoration">
            <a:extLst>
              <a:ext uri="{FF2B5EF4-FFF2-40B4-BE49-F238E27FC236}">
                <a16:creationId xmlns:a16="http://schemas.microsoft.com/office/drawing/2014/main" id="{8AB5CBAB-46F1-4230-BEBD-EC2FB480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949825"/>
            <a:ext cx="1846262" cy="137477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9F92ECF-3AA7-4BD4-81E9-CBA46169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+mn-lt"/>
              </a:rPr>
              <a:t>Seeds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58123C-DCB1-4C7F-9C6F-18DB46100EFC}"/>
              </a:ext>
            </a:extLst>
          </p:cNvPr>
          <p:cNvGrpSpPr>
            <a:grpSpLocks/>
          </p:cNvGrpSpPr>
          <p:nvPr/>
        </p:nvGrpSpPr>
        <p:grpSpPr bwMode="auto">
          <a:xfrm>
            <a:off x="-371475" y="1473200"/>
            <a:ext cx="8636000" cy="941388"/>
            <a:chOff x="-2556934" y="1473202"/>
            <a:chExt cx="8636898" cy="940110"/>
          </a:xfrm>
        </p:grpSpPr>
        <p:grpSp>
          <p:nvGrpSpPr>
            <p:cNvPr id="16391" name="Group 3">
              <a:extLst>
                <a:ext uri="{FF2B5EF4-FFF2-40B4-BE49-F238E27FC236}">
                  <a16:creationId xmlns:a16="http://schemas.microsoft.com/office/drawing/2014/main" id="{5E1D2E91-BC60-4629-9B87-C82A41EF8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56934" y="1473202"/>
              <a:ext cx="8268011" cy="940110"/>
              <a:chOff x="-2556934" y="1473202"/>
              <a:chExt cx="8268011" cy="9401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1C346F-F8A4-4A94-BBBF-71D2ECA6C897}"/>
                  </a:ext>
                </a:extLst>
              </p:cNvPr>
              <p:cNvSpPr/>
              <p:nvPr/>
            </p:nvSpPr>
            <p:spPr>
              <a:xfrm>
                <a:off x="-2556934" y="1473202"/>
                <a:ext cx="7806550" cy="94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F96B743-248E-4C51-9081-53A91F32EFE4}"/>
                  </a:ext>
                </a:extLst>
              </p:cNvPr>
              <p:cNvSpPr/>
              <p:nvPr/>
            </p:nvSpPr>
            <p:spPr>
              <a:xfrm>
                <a:off x="4771728" y="1473202"/>
                <a:ext cx="939898" cy="9401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6392" name="Rectangle 4">
              <a:extLst>
                <a:ext uri="{FF2B5EF4-FFF2-40B4-BE49-F238E27FC236}">
                  <a16:creationId xmlns:a16="http://schemas.microsoft.com/office/drawing/2014/main" id="{1ABE9AFF-AD2D-4A19-97EC-D7F72D3C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0570" y="1648921"/>
              <a:ext cx="7230534" cy="64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Some of the foods we eat are the seeds of plants.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name them?</a:t>
              </a:r>
            </a:p>
          </p:txBody>
        </p:sp>
      </p:grpSp>
      <p:pic>
        <p:nvPicPr>
          <p:cNvPr id="16388" name="Picture 2" descr="Pea, Peas, Vegetables, Green, Food, Healthy, Vegetarian">
            <a:extLst>
              <a:ext uri="{FF2B5EF4-FFF2-40B4-BE49-F238E27FC236}">
                <a16:creationId xmlns:a16="http://schemas.microsoft.com/office/drawing/2014/main" id="{22F80626-DF55-483A-9E92-0639C102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606675"/>
            <a:ext cx="2649537" cy="17668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4" descr="Chickpea, India, Grain, Vegetarian, Meal, Natural">
            <a:extLst>
              <a:ext uri="{FF2B5EF4-FFF2-40B4-BE49-F238E27FC236}">
                <a16:creationId xmlns:a16="http://schemas.microsoft.com/office/drawing/2014/main" id="{64E61C2F-111E-4FB2-AA46-4BBF4861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606675"/>
            <a:ext cx="2671762" cy="17668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eanuts, Roasted, Salted, Cores, Peanut Kernels, Nuts">
            <a:extLst>
              <a:ext uri="{FF2B5EF4-FFF2-40B4-BE49-F238E27FC236}">
                <a16:creationId xmlns:a16="http://schemas.microsoft.com/office/drawing/2014/main" id="{532E672B-53C2-4188-A3EF-22B1B06E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478338"/>
            <a:ext cx="2867025" cy="177006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191</TotalTime>
  <Words>363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Twinkl SemiBold</vt:lpstr>
      <vt:lpstr>Calibri</vt:lpstr>
      <vt:lpstr>Twinkl</vt:lpstr>
      <vt:lpstr>Arial</vt:lpstr>
      <vt:lpstr>Office Theme</vt:lpstr>
      <vt:lpstr>PowerPoint Presentation</vt:lpstr>
      <vt:lpstr>Parts of a Plant</vt:lpstr>
      <vt:lpstr>Roots</vt:lpstr>
      <vt:lpstr>Stems and Leaves</vt:lpstr>
      <vt:lpstr>Stems and Leaves</vt:lpstr>
      <vt:lpstr>Flowers</vt:lpstr>
      <vt:lpstr>Flowers</vt:lpstr>
      <vt:lpstr>Fruit</vt:lpstr>
      <vt:lpstr>Seeds</vt:lpstr>
      <vt:lpstr>Seeds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Zoe Hemmingway</cp:lastModifiedBy>
  <cp:revision>16</cp:revision>
  <dcterms:created xsi:type="dcterms:W3CDTF">2018-04-17T13:30:35Z</dcterms:created>
  <dcterms:modified xsi:type="dcterms:W3CDTF">2024-02-05T13:05:08Z</dcterms:modified>
</cp:coreProperties>
</file>