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7"/>
  </p:notesMasterIdLst>
  <p:handoutMasterIdLst>
    <p:handoutMasterId r:id="rId8"/>
  </p:handoutMasterIdLst>
  <p:sldIdLst>
    <p:sldId id="459" r:id="rId5"/>
    <p:sldId id="465" r:id="rId6"/>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CB4C07-E777-4EF3-8203-B286AE519E3F}" v="2" dt="2023-10-25T10:05:41.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326" y="72"/>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6/14/2024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6/14/2024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6/14/2024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749231"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dirty="0">
                <a:solidFill>
                  <a:srgbClr val="A6B13B"/>
                </a:solidFill>
                <a:latin typeface="LondrinaSolid-Regular"/>
                <a:sym typeface="LondrinaSolid-Regular"/>
                <a:rtl val="0"/>
              </a:rPr>
              <a:t>Autumn 1</a:t>
            </a:r>
            <a:r>
              <a:rPr lang="en-US" sz="2000" spc="0" baseline="0" dirty="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772781131"/>
              </p:ext>
            </p:extLst>
          </p:nvPr>
        </p:nvGraphicFramePr>
        <p:xfrm>
          <a:off x="376392" y="1144847"/>
          <a:ext cx="9900432" cy="5419326"/>
        </p:xfrm>
        <a:graphic>
          <a:graphicData uri="http://schemas.openxmlformats.org/drawingml/2006/table">
            <a:tbl>
              <a:tblPr>
                <a:tableStyleId>{5C22544A-7EE6-4342-B048-85BDC9FD1C3A}</a:tableStyleId>
              </a:tblPr>
              <a:tblGrid>
                <a:gridCol w="881975">
                  <a:extLst>
                    <a:ext uri="{9D8B030D-6E8A-4147-A177-3AD203B41FA5}">
                      <a16:colId xmlns:a16="http://schemas.microsoft.com/office/drawing/2014/main" val="3895165910"/>
                    </a:ext>
                  </a:extLst>
                </a:gridCol>
                <a:gridCol w="4281821">
                  <a:extLst>
                    <a:ext uri="{9D8B030D-6E8A-4147-A177-3AD203B41FA5}">
                      <a16:colId xmlns:a16="http://schemas.microsoft.com/office/drawing/2014/main" val="751550790"/>
                    </a:ext>
                  </a:extLst>
                </a:gridCol>
                <a:gridCol w="1667436">
                  <a:extLst>
                    <a:ext uri="{9D8B030D-6E8A-4147-A177-3AD203B41FA5}">
                      <a16:colId xmlns:a16="http://schemas.microsoft.com/office/drawing/2014/main" val="2208218514"/>
                    </a:ext>
                  </a:extLst>
                </a:gridCol>
                <a:gridCol w="1161825">
                  <a:extLst>
                    <a:ext uri="{9D8B030D-6E8A-4147-A177-3AD203B41FA5}">
                      <a16:colId xmlns:a16="http://schemas.microsoft.com/office/drawing/2014/main" val="1525544867"/>
                    </a:ext>
                  </a:extLst>
                </a:gridCol>
                <a:gridCol w="1200220">
                  <a:extLst>
                    <a:ext uri="{9D8B030D-6E8A-4147-A177-3AD203B41FA5}">
                      <a16:colId xmlns:a16="http://schemas.microsoft.com/office/drawing/2014/main" val="641390802"/>
                    </a:ext>
                  </a:extLst>
                </a:gridCol>
                <a:gridCol w="707155">
                  <a:extLst>
                    <a:ext uri="{9D8B030D-6E8A-4147-A177-3AD203B41FA5}">
                      <a16:colId xmlns:a16="http://schemas.microsoft.com/office/drawing/2014/main" val="1833709463"/>
                    </a:ext>
                  </a:extLst>
                </a:gridCol>
              </a:tblGrid>
              <a:tr h="405279">
                <a:tc>
                  <a:txBody>
                    <a:bodyPr/>
                    <a:lstStyle/>
                    <a:p>
                      <a:pPr>
                        <a:lnSpc>
                          <a:spcPct val="90000"/>
                        </a:lnSpc>
                      </a:pPr>
                      <a:r>
                        <a:rPr lang="en-US" sz="13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British</a:t>
                      </a:r>
                      <a:br>
                        <a:rPr lang="en-US" sz="1300" b="0" dirty="0">
                          <a:solidFill>
                            <a:schemeClr val="tx1"/>
                          </a:solidFill>
                          <a:latin typeface="Londrina Solid" pitchFamily="2" charset="77"/>
                        </a:rPr>
                      </a:br>
                      <a:r>
                        <a:rPr lang="en-US" sz="13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The use of dogs in schools and classrooms is becoming increasingly common, with ‘therapy dogs’ - as they are often referred to - being used to help pupils feel calmer and less anxious.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Can pets make good companions in schools?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Almost ten years ago, 44-year-old </a:t>
                      </a:r>
                      <a:r>
                        <a:rPr lang="en-GB" sz="1000" b="0" kern="1200" dirty="0" err="1">
                          <a:solidFill>
                            <a:schemeClr val="dk1"/>
                          </a:solidFill>
                          <a:effectLst/>
                          <a:latin typeface="ABeeZee" panose="02000000000000000000" pitchFamily="2" charset="0"/>
                          <a:ea typeface="+mn-ea"/>
                          <a:cs typeface="+mn-cs"/>
                        </a:rPr>
                        <a:t>Torbjørn</a:t>
                      </a:r>
                      <a:r>
                        <a:rPr lang="en-GB" sz="1000" b="0" kern="1200" dirty="0">
                          <a:solidFill>
                            <a:schemeClr val="dk1"/>
                          </a:solidFill>
                          <a:effectLst/>
                          <a:latin typeface="ABeeZee" panose="02000000000000000000" pitchFamily="2" charset="0"/>
                          <a:ea typeface="+mn-ea"/>
                          <a:cs typeface="+mn-cs"/>
                        </a:rPr>
                        <a:t> Pedersen from Denmark left his job and family behind to begin a life-changing journey. His goal was to visit every country in the world without flying on a plane. In May this year, Pedersen successfully visited his 203rd and final country, the Maldives.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What can we learn from new adventures?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Race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000" b="1">
                          <a:latin typeface="ABeeZee" panose="02000000000000000000" pitchFamily="2" charset="0"/>
                        </a:rPr>
                        <a:t>11</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In Canada, the government in the province of Ontario is set to pass a new law that will make it compulsory for children aged 12 and under to wear lifejackets on boats.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Should lifejackets be compulsory for all on open water?</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000" b="1">
                          <a:latin typeface="ABeeZee" panose="02000000000000000000" pitchFamily="2" charset="0"/>
                        </a:rPr>
                        <a:t>18</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More than 100 schools across the UK have been affected by a potentially dangerous concrete used in their construction between the 1950s and the mid-90s.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Is a school more than just a building?</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Mutual Respect and Tolerance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All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a:latin typeface="ABeeZee" panose="02000000000000000000" pitchFamily="2" charset="0"/>
                        </a:rPr>
                        <a:t>25</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In recent weeks, both India and Russia's space agencies have tried to send unmanned missions to the lunar South Pole. Whilst Russia's shuttle crashed into the Moon's surface, after spinning out of control, India has become the first nation to land near the Moon’s South Pole.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How important is space exploration?</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panose="02000000000000000000" pitchFamily="2" charset="0"/>
                        </a:rPr>
                        <a:t>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2024 edition of the Guinness World Records has been released. This year, over 30,000 applicants submitted their achievements, but only 2,638 records were selected for the edition, which features more than 80% new and updated records.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Can anyone break a world record?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000" b="1" dirty="0">
                          <a:latin typeface="ABeeZee" panose="02000000000000000000" pitchFamily="2" charset="0"/>
                        </a:rPr>
                        <a:t>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a:latin typeface="ABeeZee" panose="02000000000000000000" pitchFamily="2" charset="0"/>
                        </a:rPr>
                        <a:t>October is Black History Month in the UK. This year’s theme is ‘Saluting our Sisters’ - highlighting the role Black women have played in shaping history, inspiring change, and building communities in the UK.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How does change happen?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563118">
                <a:tc>
                  <a:txBody>
                    <a:bodyPr/>
                    <a:lstStyle/>
                    <a:p>
                      <a:r>
                        <a:rPr lang="en-US" sz="1000" b="1" dirty="0">
                          <a:latin typeface="ABeeZee" panose="02000000000000000000" pitchFamily="2" charset="0"/>
                        </a:rPr>
                        <a:t>16</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tree at the centre of the world-famous 'Sycamore Gap' on Hadrian's Wall, England, has reportedly been deliberately felled on the night of 28th September and was discovered by walkers the next morning.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How can we remember things that were important to us?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33" name="Picture 32">
            <a:extLst>
              <a:ext uri="{FF2B5EF4-FFF2-40B4-BE49-F238E27FC236}">
                <a16:creationId xmlns:a16="http://schemas.microsoft.com/office/drawing/2014/main" id="{B5FE6FEA-0FC5-4548-064B-327B6CC0169B}"/>
              </a:ext>
            </a:extLst>
          </p:cNvPr>
          <p:cNvPicPr>
            <a:picLocks noChangeAspect="1"/>
          </p:cNvPicPr>
          <p:nvPr/>
        </p:nvPicPr>
        <p:blipFill rotWithShape="1">
          <a:blip r:embed="rId2"/>
          <a:srcRect l="431" r="431"/>
          <a:stretch/>
        </p:blipFill>
        <p:spPr bwMode="auto">
          <a:xfrm>
            <a:off x="9590282" y="1672291"/>
            <a:ext cx="665552" cy="514940"/>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6F436F0C-D3D0-DBB6-FF74-793D2D60B937}"/>
              </a:ext>
            </a:extLst>
          </p:cNvPr>
          <p:cNvPicPr>
            <a:picLocks noChangeAspect="1"/>
          </p:cNvPicPr>
          <p:nvPr/>
        </p:nvPicPr>
        <p:blipFill rotWithShape="1">
          <a:blip r:embed="rId2"/>
          <a:srcRect l="431" r="431"/>
          <a:stretch/>
        </p:blipFill>
        <p:spPr bwMode="auto">
          <a:xfrm>
            <a:off x="9590282" y="3490813"/>
            <a:ext cx="668409" cy="514939"/>
          </a:xfrm>
          <a:prstGeom prst="rect">
            <a:avLst/>
          </a:prstGeom>
          <a:ln>
            <a:noFill/>
          </a:ln>
          <a:extLst>
            <a:ext uri="{53640926-AAD7-44D8-BBD7-CCE9431645EC}">
              <a14:shadowObscured xmlns:a14="http://schemas.microsoft.com/office/drawing/2010/main"/>
            </a:ext>
          </a:extLst>
        </p:spPr>
      </p:pic>
      <p:pic>
        <p:nvPicPr>
          <p:cNvPr id="35" name="Picture 34">
            <a:extLst>
              <a:ext uri="{FF2B5EF4-FFF2-40B4-BE49-F238E27FC236}">
                <a16:creationId xmlns:a16="http://schemas.microsoft.com/office/drawing/2014/main" id="{65725EAA-AB27-52DA-D084-D2882CB713F4}"/>
              </a:ext>
            </a:extLst>
          </p:cNvPr>
          <p:cNvPicPr>
            <a:picLocks noChangeAspect="1"/>
          </p:cNvPicPr>
          <p:nvPr/>
        </p:nvPicPr>
        <p:blipFill rotWithShape="1">
          <a:blip r:embed="rId3"/>
          <a:srcRect l="788" r="788"/>
          <a:stretch/>
        </p:blipFill>
        <p:spPr bwMode="auto">
          <a:xfrm>
            <a:off x="9599441" y="2223454"/>
            <a:ext cx="656393" cy="668084"/>
          </a:xfrm>
          <a:prstGeom prst="rect">
            <a:avLst/>
          </a:prstGeom>
          <a:ln>
            <a:noFill/>
          </a:ln>
          <a:extLst>
            <a:ext uri="{53640926-AAD7-44D8-BBD7-CCE9431645EC}">
              <a14:shadowObscured xmlns:a14="http://schemas.microsoft.com/office/drawing/2010/main"/>
            </a:ext>
          </a:extLst>
        </p:spPr>
      </p:pic>
      <p:pic>
        <p:nvPicPr>
          <p:cNvPr id="36" name="Picture 35">
            <a:extLst>
              <a:ext uri="{FF2B5EF4-FFF2-40B4-BE49-F238E27FC236}">
                <a16:creationId xmlns:a16="http://schemas.microsoft.com/office/drawing/2014/main" id="{B22E5210-8F09-13B0-1D31-5DBBE325EE57}"/>
              </a:ext>
            </a:extLst>
          </p:cNvPr>
          <p:cNvPicPr>
            <a:picLocks noChangeAspect="1"/>
          </p:cNvPicPr>
          <p:nvPr/>
        </p:nvPicPr>
        <p:blipFill rotWithShape="1">
          <a:blip r:embed="rId4"/>
          <a:srcRect l="383" r="383"/>
          <a:stretch/>
        </p:blipFill>
        <p:spPr bwMode="auto">
          <a:xfrm>
            <a:off x="9597334" y="2927761"/>
            <a:ext cx="665552" cy="524963"/>
          </a:xfrm>
          <a:prstGeom prst="rect">
            <a:avLst/>
          </a:prstGeom>
          <a:ln>
            <a:noFill/>
          </a:ln>
          <a:extLst>
            <a:ext uri="{53640926-AAD7-44D8-BBD7-CCE9431645EC}">
              <a14:shadowObscured xmlns:a14="http://schemas.microsoft.com/office/drawing/2010/main"/>
            </a:ext>
          </a:extLst>
        </p:spPr>
      </p:pic>
      <p:pic>
        <p:nvPicPr>
          <p:cNvPr id="25" name="Picture 24">
            <a:extLst>
              <a:ext uri="{FF2B5EF4-FFF2-40B4-BE49-F238E27FC236}">
                <a16:creationId xmlns:a16="http://schemas.microsoft.com/office/drawing/2014/main" id="{523C1F6D-CD39-AE0C-B725-7D553F785BC5}"/>
              </a:ext>
            </a:extLst>
          </p:cNvPr>
          <p:cNvPicPr>
            <a:picLocks noChangeAspect="1"/>
          </p:cNvPicPr>
          <p:nvPr/>
        </p:nvPicPr>
        <p:blipFill>
          <a:blip r:embed="rId5"/>
          <a:stretch>
            <a:fillRect/>
          </a:stretch>
        </p:blipFill>
        <p:spPr>
          <a:xfrm>
            <a:off x="9597334" y="4054045"/>
            <a:ext cx="661357" cy="652993"/>
          </a:xfrm>
          <a:prstGeom prst="rect">
            <a:avLst/>
          </a:prstGeom>
        </p:spPr>
      </p:pic>
      <p:pic>
        <p:nvPicPr>
          <p:cNvPr id="26" name="Picture 25">
            <a:extLst>
              <a:ext uri="{FF2B5EF4-FFF2-40B4-BE49-F238E27FC236}">
                <a16:creationId xmlns:a16="http://schemas.microsoft.com/office/drawing/2014/main" id="{E1E4FDB0-F31B-D71F-2FE1-B3D0EBC9672C}"/>
              </a:ext>
            </a:extLst>
          </p:cNvPr>
          <p:cNvPicPr>
            <a:picLocks noChangeAspect="1"/>
          </p:cNvPicPr>
          <p:nvPr/>
        </p:nvPicPr>
        <p:blipFill>
          <a:blip r:embed="rId6"/>
          <a:stretch>
            <a:fillRect/>
          </a:stretch>
        </p:blipFill>
        <p:spPr>
          <a:xfrm>
            <a:off x="9597334" y="4766549"/>
            <a:ext cx="661357" cy="635117"/>
          </a:xfrm>
          <a:prstGeom prst="rect">
            <a:avLst/>
          </a:prstGeom>
        </p:spPr>
      </p:pic>
      <p:pic>
        <p:nvPicPr>
          <p:cNvPr id="27" name="Picture 26">
            <a:extLst>
              <a:ext uri="{FF2B5EF4-FFF2-40B4-BE49-F238E27FC236}">
                <a16:creationId xmlns:a16="http://schemas.microsoft.com/office/drawing/2014/main" id="{01BE0540-E161-A60E-3E0B-BEDB5C2E8A97}"/>
              </a:ext>
            </a:extLst>
          </p:cNvPr>
          <p:cNvPicPr>
            <a:picLocks noChangeAspect="1"/>
          </p:cNvPicPr>
          <p:nvPr/>
        </p:nvPicPr>
        <p:blipFill>
          <a:blip r:embed="rId7"/>
          <a:stretch>
            <a:fillRect/>
          </a:stretch>
        </p:blipFill>
        <p:spPr>
          <a:xfrm>
            <a:off x="9593250" y="5461178"/>
            <a:ext cx="661357" cy="523350"/>
          </a:xfrm>
          <a:prstGeom prst="rect">
            <a:avLst/>
          </a:prstGeom>
        </p:spPr>
      </p:pic>
      <p:pic>
        <p:nvPicPr>
          <p:cNvPr id="28" name="Picture 27">
            <a:extLst>
              <a:ext uri="{FF2B5EF4-FFF2-40B4-BE49-F238E27FC236}">
                <a16:creationId xmlns:a16="http://schemas.microsoft.com/office/drawing/2014/main" id="{38F7A98C-794B-F46C-EFDA-8A2A231A4C89}"/>
              </a:ext>
            </a:extLst>
          </p:cNvPr>
          <p:cNvPicPr>
            <a:picLocks noChangeAspect="1"/>
          </p:cNvPicPr>
          <p:nvPr/>
        </p:nvPicPr>
        <p:blipFill>
          <a:blip r:embed="rId8"/>
          <a:stretch>
            <a:fillRect/>
          </a:stretch>
        </p:blipFill>
        <p:spPr>
          <a:xfrm>
            <a:off x="9598169" y="6022616"/>
            <a:ext cx="650277" cy="514938"/>
          </a:xfrm>
          <a:prstGeom prst="rect">
            <a:avLst/>
          </a:prstGeom>
        </p:spPr>
      </p:pic>
    </p:spTree>
    <p:extLst>
      <p:ext uri="{BB962C8B-B14F-4D97-AF65-F5344CB8AC3E}">
        <p14:creationId xmlns:p14="http://schemas.microsoft.com/office/powerpoint/2010/main" val="221181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3749231"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1</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396740059"/>
              </p:ext>
            </p:extLst>
          </p:nvPr>
        </p:nvGraphicFramePr>
        <p:xfrm>
          <a:off x="376392" y="1144847"/>
          <a:ext cx="9897161" cy="1626852"/>
        </p:xfrm>
        <a:graphic>
          <a:graphicData uri="http://schemas.openxmlformats.org/drawingml/2006/table">
            <a:tbl>
              <a:tblPr>
                <a:tableStyleId>{5C22544A-7EE6-4342-B048-85BDC9FD1C3A}</a:tableStyleId>
              </a:tblPr>
              <a:tblGrid>
                <a:gridCol w="808172">
                  <a:extLst>
                    <a:ext uri="{9D8B030D-6E8A-4147-A177-3AD203B41FA5}">
                      <a16:colId xmlns:a16="http://schemas.microsoft.com/office/drawing/2014/main" val="3895165910"/>
                    </a:ext>
                  </a:extLst>
                </a:gridCol>
                <a:gridCol w="3980823">
                  <a:extLst>
                    <a:ext uri="{9D8B030D-6E8A-4147-A177-3AD203B41FA5}">
                      <a16:colId xmlns:a16="http://schemas.microsoft.com/office/drawing/2014/main" val="751550790"/>
                    </a:ext>
                  </a:extLst>
                </a:gridCol>
                <a:gridCol w="1370495">
                  <a:extLst>
                    <a:ext uri="{9D8B030D-6E8A-4147-A177-3AD203B41FA5}">
                      <a16:colId xmlns:a16="http://schemas.microsoft.com/office/drawing/2014/main" val="2208218514"/>
                    </a:ext>
                  </a:extLst>
                </a:gridCol>
                <a:gridCol w="1908871">
                  <a:extLst>
                    <a:ext uri="{9D8B030D-6E8A-4147-A177-3AD203B41FA5}">
                      <a16:colId xmlns:a16="http://schemas.microsoft.com/office/drawing/2014/main" val="1525544867"/>
                    </a:ext>
                  </a:extLst>
                </a:gridCol>
                <a:gridCol w="1140311">
                  <a:extLst>
                    <a:ext uri="{9D8B030D-6E8A-4147-A177-3AD203B41FA5}">
                      <a16:colId xmlns:a16="http://schemas.microsoft.com/office/drawing/2014/main" val="641390802"/>
                    </a:ext>
                  </a:extLst>
                </a:gridCol>
                <a:gridCol w="688489">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Wales has reduced its maximum speed limit in residential areas, close to homes and schools, from 30mph to 20mph, becoming the first nation in the UK to introduce these measures.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Should speed limits be lowered in your local area?</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Age</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30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Kenyan long-distance runner, Kelvin </a:t>
                      </a:r>
                      <a:r>
                        <a:rPr lang="en-GB" sz="1000" b="0" err="1">
                          <a:latin typeface="ABeeZee" panose="02000000000000000000" pitchFamily="2" charset="0"/>
                        </a:rPr>
                        <a:t>Kiptum</a:t>
                      </a:r>
                      <a:r>
                        <a:rPr lang="en-GB" sz="1000" b="0">
                          <a:latin typeface="ABeeZee" panose="02000000000000000000" pitchFamily="2" charset="0"/>
                        </a:rPr>
                        <a:t>, crossed the line in a new world record time at this year’s Chicago Marathon, wearing Nike </a:t>
                      </a:r>
                      <a:r>
                        <a:rPr lang="en-GB" sz="1000" b="0" err="1">
                          <a:latin typeface="ABeeZee" panose="02000000000000000000" pitchFamily="2" charset="0"/>
                        </a:rPr>
                        <a:t>Alphafly</a:t>
                      </a:r>
                      <a:r>
                        <a:rPr lang="en-GB" sz="1000" b="0">
                          <a:latin typeface="ABeeZee" panose="02000000000000000000" pitchFamily="2" charset="0"/>
                        </a:rPr>
                        <a:t> 3 ‘super shoes’.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Should ‘super shoes’ be allowed in races?</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bl>
          </a:graphicData>
        </a:graphic>
      </p:graphicFrame>
      <p:pic>
        <p:nvPicPr>
          <p:cNvPr id="2" name="Picture 1" descr="Logo, company name&#10;&#10;Description automatically generated">
            <a:extLst>
              <a:ext uri="{FF2B5EF4-FFF2-40B4-BE49-F238E27FC236}">
                <a16:creationId xmlns:a16="http://schemas.microsoft.com/office/drawing/2014/main" id="{38CF4937-2B8F-16BB-56C6-CEB4086D5FD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17"/>
          <a:stretch/>
        </p:blipFill>
        <p:spPr bwMode="auto">
          <a:xfrm>
            <a:off x="9608731" y="1671307"/>
            <a:ext cx="639107" cy="524025"/>
          </a:xfrm>
          <a:prstGeom prst="rect">
            <a:avLst/>
          </a:prstGeom>
          <a:ln>
            <a:noFill/>
          </a:ln>
          <a:extLst>
            <a:ext uri="{53640926-AAD7-44D8-BBD7-CCE9431645EC}">
              <a14:shadowObscured xmlns:a14="http://schemas.microsoft.com/office/drawing/2010/main"/>
            </a:ext>
          </a:extLst>
        </p:spPr>
      </p:pic>
      <p:pic>
        <p:nvPicPr>
          <p:cNvPr id="26" name="Picture 25">
            <a:extLst>
              <a:ext uri="{FF2B5EF4-FFF2-40B4-BE49-F238E27FC236}">
                <a16:creationId xmlns:a16="http://schemas.microsoft.com/office/drawing/2014/main" id="{A3F1C29F-9DCF-24AF-74A0-F08EC880A170}"/>
              </a:ext>
            </a:extLst>
          </p:cNvPr>
          <p:cNvPicPr>
            <a:picLocks noChangeAspect="1"/>
          </p:cNvPicPr>
          <p:nvPr/>
        </p:nvPicPr>
        <p:blipFill>
          <a:blip r:embed="rId3"/>
          <a:stretch>
            <a:fillRect/>
          </a:stretch>
        </p:blipFill>
        <p:spPr>
          <a:xfrm>
            <a:off x="9609648" y="2226994"/>
            <a:ext cx="638190" cy="524026"/>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3c27334-1e3c-4f34-b573-78288bbd93ed"/>
    <lcf76f155ced4ddcb4097134ff3c332f xmlns="5b5b3591-f271-4dce-9d11-39b20841200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C6DD528073654998303FE1E06E6B5A" ma:contentTypeVersion="15" ma:contentTypeDescription="Create a new document." ma:contentTypeScope="" ma:versionID="d7b290a66216e0231496e0c7dd91600e">
  <xsd:schema xmlns:xsd="http://www.w3.org/2001/XMLSchema" xmlns:xs="http://www.w3.org/2001/XMLSchema" xmlns:p="http://schemas.microsoft.com/office/2006/metadata/properties" xmlns:ns2="5b5b3591-f271-4dce-9d11-39b208412003" xmlns:ns3="43c27334-1e3c-4f34-b573-78288bbd93ed" targetNamespace="http://schemas.microsoft.com/office/2006/metadata/properties" ma:root="true" ma:fieldsID="5a6f57573b478d4c62ab899768859332" ns2:_="" ns3:_="">
    <xsd:import namespace="5b5b3591-f271-4dce-9d11-39b208412003"/>
    <xsd:import namespace="43c27334-1e3c-4f34-b573-78288bbd93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b3591-f271-4dce-9d11-39b208412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39ad411f-f4a5-425e-a969-a07c0372a240"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3c27334-1e3c-4f34-b573-78288bbd93e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795d14d-2a8d-496d-82b9-b2d7fab9077c}" ma:internalName="TaxCatchAll" ma:showField="CatchAllData" ma:web="43c27334-1e3c-4f34-b573-78288bbd93ed">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5b5b3591-f271-4dce-9d11-39b208412003"/>
    <ds:schemaRef ds:uri="43c27334-1e3c-4f34-b573-78288bbd93ed"/>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CFA9EE02-4AF4-4B21-BA4B-33C23D10E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b3591-f271-4dce-9d11-39b208412003"/>
    <ds:schemaRef ds:uri="43c27334-1e3c-4f34-b573-78288bbd93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TotalTime>
  <Words>575</Words>
  <Application>Microsoft Office PowerPoint</Application>
  <PresentationFormat>Custom</PresentationFormat>
  <Paragraphs>73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ABeeZee</vt:lpstr>
      <vt:lpstr>Arial</vt:lpstr>
      <vt:lpstr>Calibri</vt:lpstr>
      <vt:lpstr>Calibri Light</vt:lpstr>
      <vt:lpstr>Londrina Solid</vt:lpstr>
      <vt:lpstr>LondrinaSolid-Regular</vt:lpstr>
      <vt:lpstr>RobotoCondensed-Regular</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Mr P Scully</cp:lastModifiedBy>
  <cp:revision>8</cp:revision>
  <cp:lastPrinted>2023-10-20T12:49:32Z</cp:lastPrinted>
  <dcterms:created xsi:type="dcterms:W3CDTF">2021-10-30T10:54:12Z</dcterms:created>
  <dcterms:modified xsi:type="dcterms:W3CDTF">2024-06-14T15:36:11Z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0x010100DAC6DD528073654998303FE1E06E6B5A</vt:lpwstr>
  </property>
  <property fmtid="{D5CDD505-2E9C-101B-9397-08002B2CF9AE}" pid="3" name="MediaServiceImageTags">
    <vt:lpwstr/>
  </property>
</Properties>
</file>