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Lst>
  <p:notesMasterIdLst>
    <p:notesMasterId r:id="rId6"/>
  </p:notesMasterIdLst>
  <p:handoutMasterIdLst>
    <p:handoutMasterId r:id="rId7"/>
  </p:handoutMasterIdLst>
  <p:sldIdLst>
    <p:sldId id="465" r:id="rId5"/>
  </p:sldIdLst>
  <p:sldSz cx="10691813" cy="7559675"/>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05" userDrawn="1">
          <p15:clr>
            <a:srgbClr val="A4A3A4"/>
          </p15:clr>
        </p15:guide>
        <p15:guide id="2" pos="336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B13B"/>
    <a:srgbClr val="FFFFFF"/>
    <a:srgbClr val="6B7627"/>
    <a:srgbClr val="1D2A44"/>
    <a:srgbClr val="1B2234"/>
    <a:srgbClr val="0A2031"/>
    <a:srgbClr val="A7C233"/>
    <a:srgbClr val="B3A4D2"/>
    <a:srgbClr val="CCC1E1"/>
    <a:srgbClr val="FFA9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1A3ED8-DFEE-483A-AEC7-A8E3A2CD8352}" v="27" dt="2024-03-19T15:59:42.5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1326" y="72"/>
      </p:cViewPr>
      <p:guideLst>
        <p:guide orient="horz" pos="4105"/>
        <p:guide pos="3367"/>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0F6600-FD2E-A54D-B3B4-8DE688ED65EB}"/>
              </a:ext>
            </a:extLst>
          </p:cNvPr>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a:extLst>
              <a:ext uri="{FF2B5EF4-FFF2-40B4-BE49-F238E27FC236}">
                <a16:creationId xmlns:a16="http://schemas.microsoft.com/office/drawing/2014/main" id="{7E316CA4-3C00-B84C-A9D0-3047015909DD}"/>
              </a:ext>
            </a:extLst>
          </p:cNvPr>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48D797D9-48B2-604A-AC02-9A7F195EAB70}" type="datetimeFigureOut">
              <a:rPr lang="en-US" smtClean="0"/>
              <a:t>6/14/2024</a:t>
            </a:fld>
            <a:endParaRPr lang="en-US"/>
          </a:p>
        </p:txBody>
      </p:sp>
      <p:sp>
        <p:nvSpPr>
          <p:cNvPr id="4" name="Footer Placeholder 3">
            <a:extLst>
              <a:ext uri="{FF2B5EF4-FFF2-40B4-BE49-F238E27FC236}">
                <a16:creationId xmlns:a16="http://schemas.microsoft.com/office/drawing/2014/main" id="{5A0A5295-BA4D-4D40-85D5-8C49593FAA84}"/>
              </a:ext>
            </a:extLst>
          </p:cNvPr>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C6778885-9EAB-5946-B5C3-D6A89E264DA2}"/>
              </a:ext>
            </a:extLst>
          </p:cNvPr>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722ACA43-350B-B843-862B-E073B86209D7}" type="slidenum">
              <a:rPr lang="en-US" smtClean="0"/>
              <a:t>‹#›</a:t>
            </a:fld>
            <a:endParaRPr lang="en-US"/>
          </a:p>
        </p:txBody>
      </p:sp>
    </p:spTree>
    <p:extLst>
      <p:ext uri="{BB962C8B-B14F-4D97-AF65-F5344CB8AC3E}">
        <p14:creationId xmlns:p14="http://schemas.microsoft.com/office/powerpoint/2010/main" val="3947897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0FD58998-2919-A54F-AF05-76A49D1D8303}" type="datetimeFigureOut">
              <a:rPr lang="en-US" smtClean="0"/>
              <a:t>6/14/2024</a:t>
            </a:fld>
            <a:endParaRPr lang="en-US"/>
          </a:p>
        </p:txBody>
      </p:sp>
      <p:sp>
        <p:nvSpPr>
          <p:cNvPr id="4" name="Slide Image Placeholder 3"/>
          <p:cNvSpPr>
            <a:spLocks noGrp="1" noRot="1" noChangeAspect="1"/>
          </p:cNvSpPr>
          <p:nvPr>
            <p:ph type="sldImg" idx="2"/>
          </p:nvPr>
        </p:nvSpPr>
        <p:spPr>
          <a:xfrm>
            <a:off x="1054100" y="1252538"/>
            <a:ext cx="4779963" cy="3381375"/>
          </a:xfrm>
          <a:prstGeom prst="rect">
            <a:avLst/>
          </a:prstGeom>
          <a:noFill/>
          <a:ln w="12700">
            <a:solidFill>
              <a:prstClr val="black"/>
            </a:solidFill>
          </a:ln>
        </p:spPr>
        <p:txBody>
          <a:bodyPr vert="horz" lIns="96606" tIns="48303" rIns="96606" bIns="48303" rtlCol="0" anchor="ctr"/>
          <a:lstStyle/>
          <a:p>
            <a:endParaRPr lang="en-US"/>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6DE7656D-EB89-994E-9FD9-E613F8085428}" type="slidenum">
              <a:rPr lang="en-US" smtClean="0"/>
              <a:t>‹#›</a:t>
            </a:fld>
            <a:endParaRPr lang="en-US"/>
          </a:p>
        </p:txBody>
      </p:sp>
    </p:spTree>
    <p:extLst>
      <p:ext uri="{BB962C8B-B14F-4D97-AF65-F5344CB8AC3E}">
        <p14:creationId xmlns:p14="http://schemas.microsoft.com/office/powerpoint/2010/main" val="340424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GB"/>
              <a:t>Click to edit Master title style</a:t>
            </a:r>
            <a:endParaRPr lang="en-US"/>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356274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4130658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362321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69523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GB"/>
              <a:t>Click to edit Master title style</a:t>
            </a:r>
            <a:endParaRPr lang="en-US"/>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11B7890-274C-7F42-B68D-77A7E6FE109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6855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735062"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412730"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211B7890-274C-7F42-B68D-77A7E6FE1093}" type="datetimeFigureOut">
              <a:rPr lang="en-US" smtClean="0"/>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55422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GB"/>
              <a:t>Click to edit Master title style</a:t>
            </a:r>
            <a:endParaRPr lang="en-US"/>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11B7890-274C-7F42-B68D-77A7E6FE1093}" type="datetimeFigureOut">
              <a:rPr lang="en-US" smtClean="0"/>
              <a:t>6/14/2024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02637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11B7890-274C-7F42-B68D-77A7E6FE1093}" type="datetimeFigureOut">
              <a:rPr lang="en-US" smtClean="0"/>
              <a:t>6/14/2024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73285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B7890-274C-7F42-B68D-77A7E6FE1093}" type="datetimeFigureOut">
              <a:rPr lang="en-US" smtClean="0"/>
              <a:t>6/14/2024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418162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977513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GB"/>
              <a:t>Click icon to add picture</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0970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211B7890-274C-7F42-B68D-77A7E6FE1093}" type="datetimeFigureOut">
              <a:rPr lang="en-US" smtClean="0"/>
              <a:t>6/14/2024</a:t>
            </a:fld>
            <a:endParaRPr 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6D618FF-E297-7A44-826A-DD16DDFF1CD0}" type="slidenum">
              <a:rPr lang="en-US" smtClean="0"/>
              <a:t>‹#›</a:t>
            </a:fld>
            <a:endParaRPr lang="en-US"/>
          </a:p>
        </p:txBody>
      </p:sp>
    </p:spTree>
    <p:extLst>
      <p:ext uri="{BB962C8B-B14F-4D97-AF65-F5344CB8AC3E}">
        <p14:creationId xmlns:p14="http://schemas.microsoft.com/office/powerpoint/2010/main" val="6721242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3561681" cy="708014"/>
          </a:xfrm>
          <a:prstGeom prst="rect">
            <a:avLst/>
          </a:prstGeom>
          <a:noFill/>
        </p:spPr>
        <p:txBody>
          <a:bodyPr wrap="none" lIns="0" rtlCol="0">
            <a:spAutoFit/>
          </a:bodyPr>
          <a:lstStyle/>
          <a:p>
            <a:pPr algn="l"/>
            <a:r>
              <a:rPr lang="en-US" sz="4001" spc="0" baseline="0" dirty="0">
                <a:solidFill>
                  <a:srgbClr val="323232"/>
                </a:solidFill>
                <a:latin typeface="LondrinaSolid-Regular"/>
                <a:sym typeface="LondrinaSolid-Regular"/>
                <a:rtl val="0"/>
              </a:rPr>
              <a:t>Coverage </a:t>
            </a:r>
            <a:r>
              <a:rPr lang="en-US" sz="2000" spc="0" baseline="0" dirty="0">
                <a:solidFill>
                  <a:srgbClr val="A6B13B"/>
                </a:solidFill>
                <a:latin typeface="LondrinaSolid-Regular"/>
                <a:sym typeface="LondrinaSolid-Regular"/>
                <a:rtl val="0"/>
              </a:rPr>
              <a:t>Spring </a:t>
            </a:r>
            <a:r>
              <a:rPr lang="en-US" sz="2000" dirty="0">
                <a:solidFill>
                  <a:srgbClr val="A6B13B"/>
                </a:solidFill>
                <a:latin typeface="LondrinaSolid-Regular"/>
                <a:sym typeface="LondrinaSolid-Regular"/>
                <a:rtl val="0"/>
              </a:rPr>
              <a:t>2</a:t>
            </a:r>
            <a:r>
              <a:rPr lang="en-US" sz="2000" spc="0" baseline="0" dirty="0">
                <a:solidFill>
                  <a:srgbClr val="A6B13B"/>
                </a:solidFill>
                <a:latin typeface="LondrinaSolid-Regular"/>
                <a:sym typeface="LondrinaSolid-Regular"/>
                <a:rtl val="0"/>
              </a:rPr>
              <a:t> 2024</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361103" y="7185123"/>
            <a:ext cx="969817" cy="215444"/>
          </a:xfrm>
          <a:prstGeom prst="rect">
            <a:avLst/>
          </a:prstGeom>
          <a:noFill/>
        </p:spPr>
        <p:txBody>
          <a:bodyPr wrap="none" lIns="0" rIns="0" rtlCol="0">
            <a:spAutoFit/>
          </a:bodyPr>
          <a:lstStyle/>
          <a:p>
            <a:pPr algn="r"/>
            <a:r>
              <a:rPr lang="en-US" sz="800" dirty="0">
                <a:solidFill>
                  <a:srgbClr val="323232"/>
                </a:solidFill>
                <a:latin typeface="RobotoCondensed-Regular"/>
                <a:ea typeface="RobotoCondensed-Regular"/>
                <a:cs typeface="RobotoCondensed-Regular"/>
                <a:sym typeface="RobotoCondensed-Regular"/>
                <a:rtl val="0"/>
              </a:rPr>
              <a:t>© Picture News 2024</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endParaRPr lang="en-US"/>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endParaRPr lang="en-US"/>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extLst>
              <p:ext uri="{D42A27DB-BD31-4B8C-83A1-F6EECF244321}">
                <p14:modId xmlns:p14="http://schemas.microsoft.com/office/powerpoint/2010/main" val="3096508412"/>
              </p:ext>
            </p:extLst>
          </p:nvPr>
        </p:nvGraphicFramePr>
        <p:xfrm>
          <a:off x="376392" y="1144847"/>
          <a:ext cx="9954530" cy="5419149"/>
        </p:xfrm>
        <a:graphic>
          <a:graphicData uri="http://schemas.openxmlformats.org/drawingml/2006/table">
            <a:tbl>
              <a:tblPr>
                <a:tableStyleId>{5C22544A-7EE6-4342-B048-85BDC9FD1C3A}</a:tableStyleId>
              </a:tblPr>
              <a:tblGrid>
                <a:gridCol w="890876">
                  <a:extLst>
                    <a:ext uri="{9D8B030D-6E8A-4147-A177-3AD203B41FA5}">
                      <a16:colId xmlns:a16="http://schemas.microsoft.com/office/drawing/2014/main" val="3895165910"/>
                    </a:ext>
                  </a:extLst>
                </a:gridCol>
                <a:gridCol w="4388198">
                  <a:extLst>
                    <a:ext uri="{9D8B030D-6E8A-4147-A177-3AD203B41FA5}">
                      <a16:colId xmlns:a16="http://schemas.microsoft.com/office/drawing/2014/main" val="751550790"/>
                    </a:ext>
                  </a:extLst>
                </a:gridCol>
                <a:gridCol w="1510744">
                  <a:extLst>
                    <a:ext uri="{9D8B030D-6E8A-4147-A177-3AD203B41FA5}">
                      <a16:colId xmlns:a16="http://schemas.microsoft.com/office/drawing/2014/main" val="2208218514"/>
                    </a:ext>
                  </a:extLst>
                </a:gridCol>
                <a:gridCol w="1122517">
                  <a:extLst>
                    <a:ext uri="{9D8B030D-6E8A-4147-A177-3AD203B41FA5}">
                      <a16:colId xmlns:a16="http://schemas.microsoft.com/office/drawing/2014/main" val="1525544867"/>
                    </a:ext>
                  </a:extLst>
                </a:gridCol>
                <a:gridCol w="1248514">
                  <a:extLst>
                    <a:ext uri="{9D8B030D-6E8A-4147-A177-3AD203B41FA5}">
                      <a16:colId xmlns:a16="http://schemas.microsoft.com/office/drawing/2014/main" val="641390802"/>
                    </a:ext>
                  </a:extLst>
                </a:gridCol>
                <a:gridCol w="793681">
                  <a:extLst>
                    <a:ext uri="{9D8B030D-6E8A-4147-A177-3AD203B41FA5}">
                      <a16:colId xmlns:a16="http://schemas.microsoft.com/office/drawing/2014/main" val="1833709463"/>
                    </a:ext>
                  </a:extLst>
                </a:gridCol>
              </a:tblGrid>
              <a:tr h="496986">
                <a:tc>
                  <a:txBody>
                    <a:bodyPr/>
                    <a:lstStyle/>
                    <a:p>
                      <a:pPr>
                        <a:lnSpc>
                          <a:spcPct val="90000"/>
                        </a:lnSpc>
                      </a:pPr>
                      <a:r>
                        <a:rPr lang="en-US" sz="1300" b="0" dirty="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British</a:t>
                      </a:r>
                      <a:br>
                        <a:rPr lang="en-US" sz="1300" b="0">
                          <a:solidFill>
                            <a:schemeClr val="tx1"/>
                          </a:solidFill>
                          <a:latin typeface="Londrina Solid" pitchFamily="2" charset="77"/>
                        </a:rPr>
                      </a:br>
                      <a:r>
                        <a:rPr lang="en-US" sz="1300" b="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Protected Characteristics</a:t>
                      </a:r>
                      <a:endParaRPr lang="en-US" sz="1300" b="0" dirty="0">
                        <a:solidFill>
                          <a:schemeClr val="tx1"/>
                        </a:solidFill>
                        <a:latin typeface="Londrina Solid" pitchFamily="2" charset="77"/>
                      </a:endParaRP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3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635439">
                <a:tc>
                  <a:txBody>
                    <a:bodyPr/>
                    <a:lstStyle/>
                    <a:p>
                      <a:r>
                        <a:rPr lang="en-US" sz="1200" b="1" dirty="0">
                          <a:latin typeface="ABeeZee" panose="02000000000000000000" pitchFamily="2" charset="0"/>
                        </a:rPr>
                        <a:t>19</a:t>
                      </a:r>
                      <a:r>
                        <a:rPr lang="en-US" sz="1200" b="1" baseline="30000" dirty="0">
                          <a:latin typeface="ABeeZee" panose="02000000000000000000" pitchFamily="2" charset="0"/>
                        </a:rPr>
                        <a:t>th</a:t>
                      </a:r>
                      <a:endParaRPr lang="en-US" sz="1200" b="1" dirty="0">
                        <a:latin typeface="ABeeZee" panose="02000000000000000000" pitchFamily="2" charset="0"/>
                      </a:endParaRPr>
                    </a:p>
                    <a:p>
                      <a:r>
                        <a:rPr lang="en-US" sz="1200" b="1">
                          <a:latin typeface="ABeeZee" panose="02000000000000000000" pitchFamily="2" charset="0"/>
                        </a:rPr>
                        <a:t>February</a:t>
                      </a:r>
                      <a:endParaRPr lang="en-US" sz="1200" b="1"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200" b="0">
                          <a:latin typeface="ABeeZee" panose="02000000000000000000" pitchFamily="2" charset="0"/>
                        </a:rPr>
                        <a:t>Coca‑Cola has announced it will temporarily be removing labels from Sprite and Sprite Zero drinks bottles to trial ‘label-less’ packaging.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200" b="0" dirty="0">
                          <a:latin typeface="ABeeZee" panose="02000000000000000000" pitchFamily="2" charset="0"/>
                        </a:rPr>
                        <a:t>How important is packaging?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200" b="0" dirty="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200" b="0" dirty="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816993">
                <a:tc>
                  <a:txBody>
                    <a:bodyPr/>
                    <a:lstStyle/>
                    <a:p>
                      <a:r>
                        <a:rPr lang="en-US" sz="1200" b="1" dirty="0">
                          <a:latin typeface="ABeeZee" panose="02000000000000000000" pitchFamily="2" charset="0"/>
                        </a:rPr>
                        <a:t>26</a:t>
                      </a:r>
                      <a:r>
                        <a:rPr lang="en-US" sz="1200" b="1" baseline="30000" dirty="0">
                          <a:latin typeface="ABeeZee" panose="02000000000000000000" pitchFamily="2" charset="0"/>
                        </a:rPr>
                        <a:t>th</a:t>
                      </a:r>
                      <a:endParaRPr lang="en-US" sz="1200" b="1" dirty="0">
                        <a:latin typeface="ABeeZee" panose="02000000000000000000" pitchFamily="2" charset="0"/>
                      </a:endParaRPr>
                    </a:p>
                    <a:p>
                      <a:r>
                        <a:rPr lang="en-US" sz="1200" b="1" dirty="0">
                          <a:latin typeface="ABeeZee" panose="02000000000000000000" pitchFamily="2" charset="0"/>
                        </a:rPr>
                        <a:t>February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200" b="0" dirty="0">
                          <a:latin typeface="ABeeZee" panose="02000000000000000000" pitchFamily="2" charset="0"/>
                        </a:rPr>
                        <a:t>In countries across Europe, including Romania, Belgium, France, Hungary, Poland and Greece, tractors have been blocking city streets and motorways as farmers protest against certain European Union (EU) rules.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200" b="0" dirty="0">
                          <a:latin typeface="ABeeZee" panose="02000000000000000000" pitchFamily="2" charset="0"/>
                        </a:rPr>
                        <a:t>How can you make your voice heard?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200" b="0" kern="1200" dirty="0">
                          <a:solidFill>
                            <a:schemeClr val="dk1"/>
                          </a:solidFill>
                          <a:effectLst/>
                          <a:latin typeface="ABeeZee" panose="02000000000000000000" pitchFamily="2" charset="0"/>
                          <a:ea typeface="+mn-ea"/>
                          <a:cs typeface="+mn-cs"/>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200" b="0" dirty="0">
                          <a:latin typeface="ABeeZee" panose="02000000000000000000" pitchFamily="2" charset="0"/>
                        </a:rPr>
                        <a:t>Religion or Belief</a:t>
                      </a:r>
                    </a:p>
                    <a:p>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816993">
                <a:tc>
                  <a:txBody>
                    <a:bodyPr/>
                    <a:lstStyle/>
                    <a:p>
                      <a:r>
                        <a:rPr lang="en-US" sz="1200" b="1" dirty="0">
                          <a:latin typeface="ABeeZee" panose="02000000000000000000" pitchFamily="2" charset="0"/>
                        </a:rPr>
                        <a:t>4</a:t>
                      </a:r>
                      <a:r>
                        <a:rPr lang="en-US" sz="1200" b="1" baseline="30000" dirty="0">
                          <a:latin typeface="ABeeZee" panose="02000000000000000000" pitchFamily="2" charset="0"/>
                        </a:rPr>
                        <a:t>th</a:t>
                      </a:r>
                      <a:r>
                        <a:rPr lang="en-US" sz="1200" b="1" dirty="0">
                          <a:latin typeface="ABeeZee" panose="02000000000000000000" pitchFamily="2" charset="0"/>
                        </a:rPr>
                        <a:t> </a:t>
                      </a:r>
                    </a:p>
                    <a:p>
                      <a:r>
                        <a:rPr lang="en-US" sz="1200" b="1" dirty="0">
                          <a:latin typeface="ABeeZee" panose="02000000000000000000" pitchFamily="2" charset="0"/>
                        </a:rPr>
                        <a:t>March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200" b="0" dirty="0">
                          <a:latin typeface="ABeeZee" panose="02000000000000000000" pitchFamily="2" charset="0"/>
                        </a:rPr>
                        <a:t>Across the UK and Ireland, the charity, World Book Day, will be holding its annual celebration on </a:t>
                      </a:r>
                      <a:r>
                        <a:rPr lang="en-GB" sz="1200" b="0">
                          <a:latin typeface="ABeeZee" panose="02000000000000000000" pitchFamily="2" charset="0"/>
                        </a:rPr>
                        <a:t>Thursday 7</a:t>
                      </a:r>
                      <a:r>
                        <a:rPr lang="en-GB" sz="1200" b="0" baseline="30000">
                          <a:latin typeface="ABeeZee" panose="02000000000000000000" pitchFamily="2" charset="0"/>
                        </a:rPr>
                        <a:t>th</a:t>
                      </a:r>
                      <a:r>
                        <a:rPr lang="en-GB" sz="1200" b="0">
                          <a:latin typeface="ABeeZee" panose="02000000000000000000" pitchFamily="2" charset="0"/>
                        </a:rPr>
                        <a:t> March</a:t>
                      </a:r>
                      <a:r>
                        <a:rPr lang="en-GB" sz="1200" b="0" dirty="0">
                          <a:latin typeface="ABeeZee" panose="02000000000000000000" pitchFamily="2" charset="0"/>
                        </a:rPr>
                        <a:t>. The day is a chance to celebrate and encourage reading in schools and homes.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200" b="0" dirty="0">
                          <a:latin typeface="ABeeZee" panose="02000000000000000000" pitchFamily="2" charset="0"/>
                        </a:rPr>
                        <a:t>How do you think World Book Day should be celebrated?</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200" b="0" dirty="0">
                          <a:latin typeface="ABeeZee" panose="02000000000000000000" pitchFamily="2" charset="0"/>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200" b="0" dirty="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816993">
                <a:tc>
                  <a:txBody>
                    <a:bodyPr/>
                    <a:lstStyle/>
                    <a:p>
                      <a:r>
                        <a:rPr lang="en-US" sz="1200" b="1" dirty="0">
                          <a:latin typeface="ABeeZee" panose="02000000000000000000" pitchFamily="2" charset="0"/>
                        </a:rPr>
                        <a:t>11</a:t>
                      </a:r>
                      <a:r>
                        <a:rPr lang="en-US" sz="1200" b="1" baseline="30000" dirty="0">
                          <a:latin typeface="ABeeZee" panose="02000000000000000000" pitchFamily="2" charset="0"/>
                        </a:rPr>
                        <a:t>th</a:t>
                      </a:r>
                      <a:r>
                        <a:rPr lang="en-US" sz="1200" b="1" dirty="0">
                          <a:latin typeface="ABeeZee" panose="02000000000000000000" pitchFamily="2" charset="0"/>
                        </a:rPr>
                        <a:t> </a:t>
                      </a:r>
                    </a:p>
                    <a:p>
                      <a:r>
                        <a:rPr lang="en-US" sz="1200" b="1" dirty="0">
                          <a:latin typeface="ABeeZee" panose="02000000000000000000" pitchFamily="2" charset="0"/>
                        </a:rPr>
                        <a:t>March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200" b="0" dirty="0">
                          <a:latin typeface="ABeeZee" panose="02000000000000000000" pitchFamily="2" charset="0"/>
                        </a:rPr>
                        <a:t>Ministers have confirmed plans to ban the use of mobile phones in English schools and have released guidance for headteachers. The guidance is not statutory and offers schools different ways to introduce the ban.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200" b="0" dirty="0">
                          <a:latin typeface="ABeeZee" panose="02000000000000000000" pitchFamily="2" charset="0"/>
                        </a:rPr>
                        <a:t>Should mobile phones be banned in all classrooms?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200" b="0" dirty="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200" b="0" dirty="0">
                          <a:latin typeface="ABeeZee" panose="02000000000000000000" pitchFamily="2" charset="0"/>
                        </a:rPr>
                        <a:t>Religion or Belief</a:t>
                      </a:r>
                    </a:p>
                    <a:p>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635439">
                <a:tc>
                  <a:txBody>
                    <a:bodyPr/>
                    <a:lstStyle/>
                    <a:p>
                      <a:r>
                        <a:rPr lang="en-US" sz="1200" b="1" dirty="0">
                          <a:latin typeface="ABeeZee" panose="02000000000000000000" pitchFamily="2" charset="0"/>
                        </a:rPr>
                        <a:t>18</a:t>
                      </a:r>
                      <a:r>
                        <a:rPr lang="en-US" sz="1200" b="1" baseline="30000" dirty="0">
                          <a:latin typeface="ABeeZee" panose="02000000000000000000" pitchFamily="2" charset="0"/>
                        </a:rPr>
                        <a:t>th</a:t>
                      </a:r>
                      <a:r>
                        <a:rPr lang="en-US" sz="1200" b="1" dirty="0">
                          <a:latin typeface="ABeeZee" panose="02000000000000000000" pitchFamily="2" charset="0"/>
                        </a:rPr>
                        <a:t> </a:t>
                      </a:r>
                    </a:p>
                    <a:p>
                      <a:r>
                        <a:rPr lang="en-US" sz="1200" b="1" dirty="0">
                          <a:latin typeface="ABeeZee" panose="02000000000000000000" pitchFamily="2" charset="0"/>
                        </a:rPr>
                        <a:t>March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200" b="0" dirty="0">
                          <a:latin typeface="ABeeZee" panose="02000000000000000000" pitchFamily="2" charset="0"/>
                        </a:rPr>
                        <a:t>Many families travelled to Glasgow for an event that claimed to channel the magic of Charlie and the Chocolate Factory.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200" b="0" dirty="0">
                          <a:latin typeface="ABeeZee" panose="02000000000000000000" pitchFamily="2" charset="0"/>
                        </a:rPr>
                        <a:t>What’s the best way to handle disappointment?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200" b="0" dirty="0">
                          <a:latin typeface="ABeeZee" panose="02000000000000000000" pitchFamily="2" charset="0"/>
                        </a:rPr>
                        <a:t>Individual Liberty</a:t>
                      </a:r>
                    </a:p>
                    <a:p>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1200" b="0" dirty="0">
                          <a:latin typeface="ABeeZee" panose="02000000000000000000" pitchFamily="2" charset="0"/>
                        </a:rPr>
                        <a:t>Religion or Belief</a:t>
                      </a:r>
                    </a:p>
                    <a:p>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1180101">
                <a:tc>
                  <a:txBody>
                    <a:bodyPr/>
                    <a:lstStyle/>
                    <a:p>
                      <a:r>
                        <a:rPr lang="en-US" sz="1200" b="1" dirty="0">
                          <a:latin typeface="ABeeZee" panose="02000000000000000000" pitchFamily="2" charset="0"/>
                        </a:rPr>
                        <a:t>25</a:t>
                      </a:r>
                      <a:r>
                        <a:rPr lang="en-US" sz="1200" b="1" baseline="30000" dirty="0">
                          <a:latin typeface="ABeeZee" panose="02000000000000000000" pitchFamily="2" charset="0"/>
                        </a:rPr>
                        <a:t>th</a:t>
                      </a:r>
                      <a:r>
                        <a:rPr lang="en-US" sz="1200" b="1" dirty="0">
                          <a:latin typeface="ABeeZee" panose="02000000000000000000" pitchFamily="2" charset="0"/>
                        </a:rPr>
                        <a:t> </a:t>
                      </a:r>
                    </a:p>
                    <a:p>
                      <a:r>
                        <a:rPr lang="en-US" sz="1200" b="1" dirty="0">
                          <a:latin typeface="ABeeZee" panose="02000000000000000000" pitchFamily="2" charset="0"/>
                        </a:rPr>
                        <a:t>March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200" b="0" dirty="0">
                          <a:latin typeface="ABeeZee" panose="02000000000000000000" pitchFamily="2" charset="0"/>
                        </a:rPr>
                        <a:t>Poverty-fighting charity, Oxfam, recently released a new report on inequality and global corporate power. It found that the world’s five richest people have more than doubled their fortunes from a combined total of £321 billion to £688 billion since 2020. The wealth of the poorest 60% (nearly five billion people), has fallen.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200" b="0" dirty="0">
                          <a:latin typeface="ABeeZee" panose="02000000000000000000" pitchFamily="2" charset="0"/>
                        </a:rPr>
                        <a:t>Should there be a limit on how rich one person can become?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200" b="0" kern="1200" dirty="0">
                          <a:solidFill>
                            <a:schemeClr val="dk1"/>
                          </a:solidFill>
                          <a:effectLst/>
                          <a:latin typeface="ABeeZee" panose="02000000000000000000" pitchFamily="2" charset="0"/>
                          <a:ea typeface="+mn-ea"/>
                          <a:cs typeface="+mn-cs"/>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200" b="0" dirty="0">
                          <a:latin typeface="ABeeZee" panose="02000000000000000000" pitchFamily="2" charset="0"/>
                        </a:rPr>
                        <a:t>Sex</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bl>
          </a:graphicData>
        </a:graphic>
      </p:graphicFrame>
      <p:pic>
        <p:nvPicPr>
          <p:cNvPr id="25" name="Picture 24">
            <a:extLst>
              <a:ext uri="{FF2B5EF4-FFF2-40B4-BE49-F238E27FC236}">
                <a16:creationId xmlns:a16="http://schemas.microsoft.com/office/drawing/2014/main" id="{C7E5D847-8904-393D-96D1-550551E2CF56}"/>
              </a:ext>
            </a:extLst>
          </p:cNvPr>
          <p:cNvPicPr>
            <a:picLocks noChangeAspect="1"/>
          </p:cNvPicPr>
          <p:nvPr/>
        </p:nvPicPr>
        <p:blipFill>
          <a:blip r:embed="rId2"/>
          <a:stretch>
            <a:fillRect/>
          </a:stretch>
        </p:blipFill>
        <p:spPr>
          <a:xfrm>
            <a:off x="9578148" y="1659467"/>
            <a:ext cx="696723" cy="612545"/>
          </a:xfrm>
          <a:prstGeom prst="rect">
            <a:avLst/>
          </a:prstGeom>
        </p:spPr>
      </p:pic>
      <p:pic>
        <p:nvPicPr>
          <p:cNvPr id="27" name="Picture 26">
            <a:extLst>
              <a:ext uri="{FF2B5EF4-FFF2-40B4-BE49-F238E27FC236}">
                <a16:creationId xmlns:a16="http://schemas.microsoft.com/office/drawing/2014/main" id="{4CC120E2-9BCC-BD1E-07DB-76E0B663F27B}"/>
              </a:ext>
            </a:extLst>
          </p:cNvPr>
          <p:cNvPicPr>
            <a:picLocks noChangeAspect="1"/>
          </p:cNvPicPr>
          <p:nvPr/>
        </p:nvPicPr>
        <p:blipFill>
          <a:blip r:embed="rId3"/>
          <a:stretch>
            <a:fillRect/>
          </a:stretch>
        </p:blipFill>
        <p:spPr>
          <a:xfrm>
            <a:off x="9578149" y="2305314"/>
            <a:ext cx="698674" cy="772790"/>
          </a:xfrm>
          <a:prstGeom prst="rect">
            <a:avLst/>
          </a:prstGeom>
        </p:spPr>
      </p:pic>
      <p:pic>
        <p:nvPicPr>
          <p:cNvPr id="2" name="Picture 1">
            <a:extLst>
              <a:ext uri="{FF2B5EF4-FFF2-40B4-BE49-F238E27FC236}">
                <a16:creationId xmlns:a16="http://schemas.microsoft.com/office/drawing/2014/main" id="{0EEF3FE9-5AC9-9BDF-A590-B258D74503AE}"/>
              </a:ext>
            </a:extLst>
          </p:cNvPr>
          <p:cNvPicPr>
            <a:picLocks noChangeAspect="1"/>
          </p:cNvPicPr>
          <p:nvPr/>
        </p:nvPicPr>
        <p:blipFill rotWithShape="1">
          <a:blip r:embed="rId4"/>
          <a:srcRect l="526" r="526"/>
          <a:stretch/>
        </p:blipFill>
        <p:spPr bwMode="auto">
          <a:xfrm>
            <a:off x="9578148" y="3132419"/>
            <a:ext cx="698673" cy="772790"/>
          </a:xfrm>
          <a:prstGeom prst="rect">
            <a:avLst/>
          </a:prstGeom>
          <a:ln>
            <a:noFill/>
          </a:ln>
          <a:extLst>
            <a:ext uri="{53640926-AAD7-44D8-BBD7-CCE9431645EC}">
              <a14:shadowObscured xmlns:a14="http://schemas.microsoft.com/office/drawing/2010/main"/>
            </a:ext>
          </a:extLst>
        </p:spPr>
      </p:pic>
      <p:pic>
        <p:nvPicPr>
          <p:cNvPr id="28" name="Picture 27">
            <a:extLst>
              <a:ext uri="{FF2B5EF4-FFF2-40B4-BE49-F238E27FC236}">
                <a16:creationId xmlns:a16="http://schemas.microsoft.com/office/drawing/2014/main" id="{EA811C8C-8A42-8BDD-21DF-ED73C20D0A12}"/>
              </a:ext>
            </a:extLst>
          </p:cNvPr>
          <p:cNvPicPr>
            <a:picLocks noChangeAspect="1"/>
          </p:cNvPicPr>
          <p:nvPr/>
        </p:nvPicPr>
        <p:blipFill>
          <a:blip r:embed="rId5"/>
          <a:stretch>
            <a:fillRect/>
          </a:stretch>
        </p:blipFill>
        <p:spPr>
          <a:xfrm>
            <a:off x="9578149" y="3948783"/>
            <a:ext cx="698672" cy="772790"/>
          </a:xfrm>
          <a:prstGeom prst="rect">
            <a:avLst/>
          </a:prstGeom>
        </p:spPr>
      </p:pic>
      <p:pic>
        <p:nvPicPr>
          <p:cNvPr id="26" name="Picture 25">
            <a:extLst>
              <a:ext uri="{FF2B5EF4-FFF2-40B4-BE49-F238E27FC236}">
                <a16:creationId xmlns:a16="http://schemas.microsoft.com/office/drawing/2014/main" id="{68C72081-2915-9DC5-CBE0-61EA7C0A6FF2}"/>
              </a:ext>
            </a:extLst>
          </p:cNvPr>
          <p:cNvPicPr>
            <a:picLocks noChangeAspect="1"/>
          </p:cNvPicPr>
          <p:nvPr/>
        </p:nvPicPr>
        <p:blipFill rotWithShape="1">
          <a:blip r:embed="rId4"/>
          <a:srcRect l="526" r="526"/>
          <a:stretch/>
        </p:blipFill>
        <p:spPr bwMode="auto">
          <a:xfrm>
            <a:off x="9576199" y="4771180"/>
            <a:ext cx="698672" cy="600551"/>
          </a:xfrm>
          <a:prstGeom prst="rect">
            <a:avLst/>
          </a:prstGeom>
          <a:ln>
            <a:noFill/>
          </a:ln>
          <a:extLst>
            <a:ext uri="{53640926-AAD7-44D8-BBD7-CCE9431645EC}">
              <a14:shadowObscured xmlns:a14="http://schemas.microsoft.com/office/drawing/2010/main"/>
            </a:ext>
          </a:extLst>
        </p:spPr>
      </p:pic>
      <p:pic>
        <p:nvPicPr>
          <p:cNvPr id="34" name="Picture 33">
            <a:extLst>
              <a:ext uri="{FF2B5EF4-FFF2-40B4-BE49-F238E27FC236}">
                <a16:creationId xmlns:a16="http://schemas.microsoft.com/office/drawing/2014/main" id="{1670CD79-8F97-C6BA-7594-12B9FD0F9724}"/>
              </a:ext>
            </a:extLst>
          </p:cNvPr>
          <p:cNvPicPr>
            <a:picLocks noChangeAspect="1"/>
          </p:cNvPicPr>
          <p:nvPr/>
        </p:nvPicPr>
        <p:blipFill>
          <a:blip r:embed="rId6"/>
          <a:stretch>
            <a:fillRect/>
          </a:stretch>
        </p:blipFill>
        <p:spPr>
          <a:xfrm>
            <a:off x="9576199" y="5411161"/>
            <a:ext cx="698672" cy="1132632"/>
          </a:xfrm>
          <a:prstGeom prst="rect">
            <a:avLst/>
          </a:prstGeom>
        </p:spPr>
      </p:pic>
    </p:spTree>
    <p:extLst>
      <p:ext uri="{BB962C8B-B14F-4D97-AF65-F5344CB8AC3E}">
        <p14:creationId xmlns:p14="http://schemas.microsoft.com/office/powerpoint/2010/main" val="1238221271"/>
      </p:ext>
    </p:extLst>
  </p:cSld>
  <p:clrMapOvr>
    <a:masterClrMapping/>
  </p:clrMapOvr>
</p:sld>
</file>

<file path=ppt/theme/theme1.xml><?xml version="1.0" encoding="utf-8"?>
<a:theme xmlns:a="http://schemas.openxmlformats.org/drawingml/2006/main" name="Office Theme">
  <a:themeElements>
    <a:clrScheme name="PN">
      <a:dk1>
        <a:srgbClr val="323232"/>
      </a:dk1>
      <a:lt1>
        <a:srgbClr val="E85119"/>
      </a:lt1>
      <a:dk2>
        <a:srgbClr val="30388D"/>
      </a:dk2>
      <a:lt2>
        <a:srgbClr val="8064B0"/>
      </a:lt2>
      <a:accent1>
        <a:srgbClr val="59BCCA"/>
      </a:accent1>
      <a:accent2>
        <a:srgbClr val="F78D7D"/>
      </a:accent2>
      <a:accent3>
        <a:srgbClr val="F7AA58"/>
      </a:accent3>
      <a:accent4>
        <a:srgbClr val="F3D000"/>
      </a:accent4>
      <a:accent5>
        <a:srgbClr val="C6C6C6"/>
      </a:accent5>
      <a:accent6>
        <a:srgbClr val="707927"/>
      </a:accent6>
      <a:hlink>
        <a:srgbClr val="ABB12A"/>
      </a:hlink>
      <a:folHlink>
        <a:srgbClr val="CDCA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3c27334-1e3c-4f34-b573-78288bbd93ed"/>
    <lcf76f155ced4ddcb4097134ff3c332f xmlns="5b5b3591-f271-4dce-9d11-39b208412003">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AC6DD528073654998303FE1E06E6B5A" ma:contentTypeVersion="15" ma:contentTypeDescription="Create a new document." ma:contentTypeScope="" ma:versionID="d7b290a66216e0231496e0c7dd91600e">
  <xsd:schema xmlns:xsd="http://www.w3.org/2001/XMLSchema" xmlns:xs="http://www.w3.org/2001/XMLSchema" xmlns:p="http://schemas.microsoft.com/office/2006/metadata/properties" xmlns:ns2="5b5b3591-f271-4dce-9d11-39b208412003" xmlns:ns3="43c27334-1e3c-4f34-b573-78288bbd93ed" targetNamespace="http://schemas.microsoft.com/office/2006/metadata/properties" ma:root="true" ma:fieldsID="5a6f57573b478d4c62ab899768859332" ns2:_="" ns3:_="">
    <xsd:import namespace="5b5b3591-f271-4dce-9d11-39b208412003"/>
    <xsd:import namespace="43c27334-1e3c-4f34-b573-78288bbd93e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5b3591-f271-4dce-9d11-39b20841200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39ad411f-f4a5-425e-a969-a07c0372a240" ma:termSetId="09814cd3-568e-fe90-9814-8d621ff8fb84" ma:anchorId="fba54fb3-c3e1-fe81-a776-ca4b69148c4d" ma:open="true" ma:isKeyword="false">
      <xsd:complexType>
        <xsd:sequence>
          <xsd:element ref="pc:Terms" minOccurs="0" maxOccurs="1"/>
        </xsd:sequence>
      </xsd:complex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3c27334-1e3c-4f34-b573-78288bbd93ed"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795d14d-2a8d-496d-82b9-b2d7fab9077c}" ma:internalName="TaxCatchAll" ma:showField="CatchAllData" ma:web="43c27334-1e3c-4f34-b573-78288bbd93ed">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654B80-C5BB-4A59-A403-AAD2AF236802}">
  <ds:schemaRefs>
    <ds:schemaRef ds:uri="43c27334-1e3c-4f34-b573-78288bbd93ed"/>
    <ds:schemaRef ds:uri="http://www.w3.org/XML/1998/namespace"/>
    <ds:schemaRef ds:uri="http://purl.org/dc/terms/"/>
    <ds:schemaRef ds:uri="5b5b3591-f271-4dce-9d11-39b208412003"/>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A4F92DF7-A3DE-4669-83E8-A49E07FDA9FB}">
  <ds:schemaRefs>
    <ds:schemaRef ds:uri="http://schemas.microsoft.com/sharepoint/v3/contenttype/forms"/>
  </ds:schemaRefs>
</ds:datastoreItem>
</file>

<file path=customXml/itemProps3.xml><?xml version="1.0" encoding="utf-8"?>
<ds:datastoreItem xmlns:ds="http://schemas.openxmlformats.org/officeDocument/2006/customXml" ds:itemID="{5A3F344F-F05E-4452-B6BF-FF2D4ACA09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5b3591-f271-4dce-9d11-39b208412003"/>
    <ds:schemaRef ds:uri="43c27334-1e3c-4f34-b573-78288bbd93e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352</TotalTime>
  <Words>336</Words>
  <Application>Microsoft Office PowerPoint</Application>
  <PresentationFormat>Custom</PresentationFormat>
  <Paragraphs>44</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ABeeZee</vt:lpstr>
      <vt:lpstr>Arial</vt:lpstr>
      <vt:lpstr>Calibri</vt:lpstr>
      <vt:lpstr>Calibri Light</vt:lpstr>
      <vt:lpstr>Londrina Solid</vt:lpstr>
      <vt:lpstr>LondrinaSolid-Regular</vt:lpstr>
      <vt:lpstr>RobotoCondensed-Regular</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Brendan McGawley</dc:creator>
  <cp:lastModifiedBy>Mr P Scully</cp:lastModifiedBy>
  <cp:revision>5</cp:revision>
  <cp:lastPrinted>2023-10-20T12:49:32Z</cp:lastPrinted>
  <dcterms:created xsi:type="dcterms:W3CDTF">2021-10-30T10:54:12Z</dcterms:created>
  <dcterms:modified xsi:type="dcterms:W3CDTF">2024-06-14T15:33:09Z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0x010100DAC6DD528073654998303FE1E06E6B5A</vt:lpwstr>
  </property>
  <property fmtid="{D5CDD505-2E9C-101B-9397-08002B2CF9AE}" pid="3" name="MediaServiceImageTags">
    <vt:lpwstr/>
  </property>
</Properties>
</file>