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9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72" r:id="rId10"/>
    <p:sldId id="264" r:id="rId11"/>
    <p:sldId id="265" r:id="rId12"/>
    <p:sldId id="273" r:id="rId13"/>
    <p:sldId id="266" r:id="rId14"/>
    <p:sldId id="267" r:id="rId15"/>
    <p:sldId id="274" r:id="rId16"/>
    <p:sldId id="268" r:id="rId17"/>
    <p:sldId id="269" r:id="rId18"/>
    <p:sldId id="270" r:id="rId19"/>
  </p:sldIdLst>
  <p:sldSz cx="9144000" cy="6858000" type="screen4x3"/>
  <p:notesSz cx="6797675" cy="9926638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NTR" panose="020B0604020202020204" charset="0"/>
      <p:regular r:id="rId25"/>
    </p:embeddedFont>
    <p:embeddedFont>
      <p:font typeface="SassoonPrimaryInfantMedium" panose="00000500000000000000" pitchFamily="2" charset="0"/>
      <p:regular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97">
          <p15:clr>
            <a:srgbClr val="A4A3A4"/>
          </p15:clr>
        </p15:guide>
        <p15:guide id="3" orient="horz" pos="323">
          <p15:clr>
            <a:srgbClr val="A4A3A4"/>
          </p15:clr>
        </p15:guide>
        <p15:guide id="4" orient="horz" pos="459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17">
          <p15:clr>
            <a:srgbClr val="A4A3A4"/>
          </p15:clr>
        </p15:guide>
        <p15:guide id="8" pos="5443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hpExIGtU9UHRrw/miEwuLpItW2oA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ricia Bastable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46" y="72"/>
      </p:cViewPr>
      <p:guideLst>
        <p:guide orient="horz" pos="2160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customschemas.google.com/relationships/presentationmetadata" Target="metadata"/><Relationship Id="rId30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9-11-22T11:43:58.176" idx="1">
    <p:pos x="6770" y="1389"/>
    <p:text/>
    <p:extLst>
      <p:ext uri="{C676402C-5697-4E1C-873F-D02D1690AC5C}">
        <p15:threadingInfo xmlns:p15="http://schemas.microsoft.com/office/powerpoint/2012/main" timeZoneBias="0"/>
      </p:ext>
      <p:ext uri="http://customooxmlschemas.google.com/">
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commentPostId="AAABAoZrdIg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9-11-22T11:43:58.176" idx="1">
    <p:pos x="6770" y="1389"/>
    <p:text/>
    <p:extLst>
      <p:ext uri="{C676402C-5697-4E1C-873F-D02D1690AC5C}">
        <p15:threadingInfo xmlns:p15="http://schemas.microsoft.com/office/powerpoint/2012/main" timeZoneBias="0"/>
      </p:ext>
      <p:ext uri="http://customooxmlschemas.google.com/">
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commentPostId="AAABAoZrdIg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9e293676f8_0_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77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g29e293676f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29e123d3f73_0_1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77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g29e123d3f73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5752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9e123d3f73_0_2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77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g29e123d3f73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7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7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258104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9e123d3f73_0_2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77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g29e123d3f73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8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8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476517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29e123d3f73_0_3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77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g29e123d3f73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29e123d3f73_0_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77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g29e123d3f73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29e293676f8_0_8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77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g29e293676f8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3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2" name="Google Shape;12;p13"/>
          <p:cNvSpPr>
            <a:spLocks noGrp="1"/>
          </p:cNvSpPr>
          <p:nvPr>
            <p:ph type="body"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  <p:sp>
        <p:nvSpPr>
          <p:cNvPr id="13" name="Google Shape;13;p13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Subtitle" type="title">
  <p:cSld name="TITL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4"/>
          <p:cNvSpPr txBox="1">
            <a:spLocks noGrp="1"/>
          </p:cNvSpPr>
          <p:nvPr>
            <p:ph type="title"/>
          </p:nvPr>
        </p:nvSpPr>
        <p:spPr>
          <a:xfrm>
            <a:off x="892969" y="1151930"/>
            <a:ext cx="7358063" cy="2321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body" idx="1"/>
          </p:nvPr>
        </p:nvSpPr>
        <p:spPr>
          <a:xfrm>
            <a:off x="892969" y="3536156"/>
            <a:ext cx="7358063" cy="794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250"/>
              <a:buFont typeface="Arial"/>
              <a:buNone/>
              <a:defRPr sz="225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2286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250"/>
              <a:buFont typeface="Arial"/>
              <a:buNone/>
              <a:defRPr sz="225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2286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250"/>
              <a:buFont typeface="Arial"/>
              <a:buNone/>
              <a:defRPr sz="225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2286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250"/>
              <a:buFont typeface="Arial"/>
              <a:buNone/>
              <a:defRPr sz="225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2286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250"/>
              <a:buFont typeface="Arial"/>
              <a:buNone/>
              <a:defRPr sz="225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  <p:sp>
        <p:nvSpPr>
          <p:cNvPr id="17" name="Google Shape;17;p14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1">
  <p:cSld name="Layout 1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6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1" name="Google Shape;21;p16"/>
          <p:cNvSpPr/>
          <p:nvPr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rgbClr val="F0DD8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16"/>
          <p:cNvGrpSpPr/>
          <p:nvPr/>
        </p:nvGrpSpPr>
        <p:grpSpPr>
          <a:xfrm>
            <a:off x="4002088" y="1722438"/>
            <a:ext cx="4189412" cy="4162425"/>
            <a:chOff x="4002736" y="1701428"/>
            <a:chExt cx="4189074" cy="4163173"/>
          </a:xfrm>
        </p:grpSpPr>
        <p:sp>
          <p:nvSpPr>
            <p:cNvPr id="23" name="Google Shape;23;p16"/>
            <p:cNvSpPr/>
            <p:nvPr/>
          </p:nvSpPr>
          <p:spPr>
            <a:xfrm>
              <a:off x="4002736" y="1734771"/>
              <a:ext cx="1998501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Insert text or illustrations here.</a:t>
              </a:r>
              <a:endParaRPr/>
            </a:p>
          </p:txBody>
        </p:sp>
        <p:sp>
          <p:nvSpPr>
            <p:cNvPr id="24" name="Google Shape;24;p16"/>
            <p:cNvSpPr/>
            <p:nvPr/>
          </p:nvSpPr>
          <p:spPr>
            <a:xfrm>
              <a:off x="6193309" y="1701428"/>
              <a:ext cx="1998501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Insert text or illustrations here.</a:t>
              </a:r>
              <a:endParaRPr/>
            </a:p>
          </p:txBody>
        </p:sp>
        <p:sp>
          <p:nvSpPr>
            <p:cNvPr id="25" name="Google Shape;25;p16"/>
            <p:cNvSpPr/>
            <p:nvPr/>
          </p:nvSpPr>
          <p:spPr>
            <a:xfrm>
              <a:off x="6193309" y="3860816"/>
              <a:ext cx="1996914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Insert text or illustrations here.</a:t>
              </a:r>
              <a:endParaRPr/>
            </a:p>
          </p:txBody>
        </p:sp>
        <p:sp>
          <p:nvSpPr>
            <p:cNvPr id="26" name="Google Shape;26;p16"/>
            <p:cNvSpPr/>
            <p:nvPr/>
          </p:nvSpPr>
          <p:spPr>
            <a:xfrm>
              <a:off x="4002736" y="3865579"/>
              <a:ext cx="1998501" cy="199902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Insert text or illustrations here.</a:t>
              </a:r>
              <a:endParaRPr/>
            </a:p>
          </p:txBody>
        </p:sp>
      </p:grpSp>
      <p:sp>
        <p:nvSpPr>
          <p:cNvPr id="27" name="Google Shape;27;p16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16"/>
          <p:cNvSpPr>
            <a:spLocks noGrp="1"/>
          </p:cNvSpPr>
          <p:nvPr>
            <p:ph type="body"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2">
  <p:cSld name="Layout 2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7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31" name="Google Shape;31;p17"/>
          <p:cNvSpPr/>
          <p:nvPr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rgbClr val="A6DBFC"/>
          </a:solidFill>
          <a:ln w="12700" cap="flat" cmpd="sng">
            <a:solidFill>
              <a:srgbClr val="0582C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32" name="Google Shape;32;p17"/>
          <p:cNvSpPr/>
          <p:nvPr/>
        </p:nvSpPr>
        <p:spPr>
          <a:xfrm>
            <a:off x="750888" y="1514475"/>
            <a:ext cx="3821112" cy="1085850"/>
          </a:xfrm>
          <a:prstGeom prst="rect">
            <a:avLst/>
          </a:prstGeom>
          <a:solidFill>
            <a:srgbClr val="F0DD83">
              <a:alpha val="6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33" name="Google Shape;33;p17"/>
          <p:cNvSpPr/>
          <p:nvPr/>
        </p:nvSpPr>
        <p:spPr>
          <a:xfrm>
            <a:off x="750888" y="2678113"/>
            <a:ext cx="3821112" cy="1085850"/>
          </a:xfrm>
          <a:prstGeom prst="rect">
            <a:avLst/>
          </a:prstGeom>
          <a:solidFill>
            <a:srgbClr val="F0DD83">
              <a:alpha val="6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34" name="Google Shape;34;p17"/>
          <p:cNvSpPr/>
          <p:nvPr/>
        </p:nvSpPr>
        <p:spPr>
          <a:xfrm>
            <a:off x="750888" y="3841750"/>
            <a:ext cx="3821112" cy="1087438"/>
          </a:xfrm>
          <a:prstGeom prst="rect">
            <a:avLst/>
          </a:prstGeom>
          <a:solidFill>
            <a:srgbClr val="F0DD83">
              <a:alpha val="6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35" name="Google Shape;35;p17"/>
          <p:cNvSpPr/>
          <p:nvPr/>
        </p:nvSpPr>
        <p:spPr>
          <a:xfrm>
            <a:off x="750888" y="5006975"/>
            <a:ext cx="3821112" cy="1085850"/>
          </a:xfrm>
          <a:prstGeom prst="rect">
            <a:avLst/>
          </a:prstGeom>
          <a:solidFill>
            <a:srgbClr val="F0DD83">
              <a:alpha val="6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36" name="Google Shape;36;p17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3">
  <p:cSld name="Layout 3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8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39" name="Google Shape;39;p18"/>
          <p:cNvSpPr/>
          <p:nvPr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rgbClr val="F0DD83"/>
          </a:solidFill>
          <a:ln w="12700" cap="flat" cmpd="sng">
            <a:solidFill>
              <a:srgbClr val="0582C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40" name="Google Shape;40;p18"/>
          <p:cNvSpPr/>
          <p:nvPr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rgbClr val="A6DBF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41" name="Google Shape;41;p18"/>
          <p:cNvSpPr/>
          <p:nvPr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rgbClr val="F0DD83"/>
          </a:solidFill>
          <a:ln w="12700" cap="flat" cmpd="sng">
            <a:solidFill>
              <a:srgbClr val="0582C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42" name="Google Shape;42;p18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4">
  <p:cSld name="Layout 4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9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45" name="Google Shape;45;p19"/>
          <p:cNvSpPr/>
          <p:nvPr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rgbClr val="F0DD83"/>
          </a:solidFill>
          <a:ln w="12700" cap="flat" cmpd="sng">
            <a:solidFill>
              <a:srgbClr val="0582C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46" name="Google Shape;46;p19"/>
          <p:cNvSpPr/>
          <p:nvPr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rgbClr val="F0DD8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47" name="Google Shape;47;p19"/>
          <p:cNvSpPr/>
          <p:nvPr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rgbClr val="F0DD8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48" name="Google Shape;48;p19"/>
          <p:cNvSpPr/>
          <p:nvPr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rgbClr val="F0DD8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49" name="Google Shape;49;p19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5">
  <p:cSld name="Layout 5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52" name="Google Shape;52;p20"/>
          <p:cNvSpPr/>
          <p:nvPr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rgbClr val="79CAF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53" name="Google Shape;53;p20"/>
          <p:cNvSpPr/>
          <p:nvPr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rgbClr val="79CAFB"/>
          </a:solidFill>
          <a:ln w="12700" cap="flat" cmpd="sng">
            <a:solidFill>
              <a:srgbClr val="0582C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54" name="Google Shape;54;p20"/>
          <p:cNvSpPr/>
          <p:nvPr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rgbClr val="F0DD8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55" name="Google Shape;55;p20"/>
          <p:cNvSpPr/>
          <p:nvPr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rgbClr val="F0DD8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56" name="Google Shape;56;p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6">
  <p:cSld name="Layout 6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1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59" name="Google Shape;59;p21"/>
          <p:cNvSpPr/>
          <p:nvPr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rgbClr val="F0DD8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60" name="Google Shape;60;p21"/>
          <p:cNvSpPr>
            <a:spLocks noGrp="1"/>
          </p:cNvSpPr>
          <p:nvPr>
            <p:ph type="body" idx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  <p:sp>
        <p:nvSpPr>
          <p:cNvPr id="61" name="Google Shape;61;p2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2" name="Google Shape;62;p21"/>
          <p:cNvSpPr>
            <a:spLocks noGrp="1"/>
          </p:cNvSpPr>
          <p:nvPr>
            <p:ph type="body" idx="2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7">
  <p:cSld name="Layout 7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2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65" name="Google Shape;65;p22"/>
          <p:cNvSpPr/>
          <p:nvPr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rgbClr val="05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66" name="Google Shape;66;p22"/>
          <p:cNvSpPr/>
          <p:nvPr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rgbClr val="05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67" name="Google Shape;67;p22"/>
          <p:cNvSpPr/>
          <p:nvPr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rgbClr val="05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68" name="Google Shape;68;p22"/>
          <p:cNvSpPr/>
          <p:nvPr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rgbClr val="05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69" name="Google Shape;69;p22"/>
          <p:cNvSpPr/>
          <p:nvPr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rgbClr val="05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70" name="Google Shape;70;p22"/>
          <p:cNvSpPr/>
          <p:nvPr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rgbClr val="05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Insert text or illustrations here.</a:t>
            </a:r>
            <a:endParaRPr/>
          </a:p>
        </p:txBody>
      </p:sp>
      <p:sp>
        <p:nvSpPr>
          <p:cNvPr id="71" name="Google Shape;71;p2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2" name="Google Shape;72;p22"/>
          <p:cNvSpPr>
            <a:spLocks noGrp="1"/>
          </p:cNvSpPr>
          <p:nvPr>
            <p:ph type="body" idx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8">
  <p:cSld name="Layout 8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3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75" name="Google Shape;75;p23"/>
          <p:cNvSpPr/>
          <p:nvPr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rgbClr val="05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76;p23"/>
          <p:cNvSpPr/>
          <p:nvPr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rgbClr val="F0DD8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23"/>
          <p:cNvSpPr/>
          <p:nvPr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rgbClr val="05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78;p23"/>
          <p:cNvSpPr/>
          <p:nvPr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rgbClr val="F0DD8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3"/>
          <p:cNvSpPr/>
          <p:nvPr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rgbClr val="05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3"/>
          <p:cNvSpPr/>
          <p:nvPr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rgbClr val="F0DD8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23"/>
          <p:cNvSpPr>
            <a:spLocks noGrp="1"/>
          </p:cNvSpPr>
          <p:nvPr>
            <p:ph type="body" idx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  <p:sp>
        <p:nvSpPr>
          <p:cNvPr id="82" name="Google Shape;82;p23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ims Slide">
  <p:cSld name="Aims Slid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4"/>
          <p:cNvSpPr/>
          <p:nvPr/>
        </p:nvSpPr>
        <p:spPr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85" name="Google Shape;85;p24"/>
          <p:cNvSpPr/>
          <p:nvPr/>
        </p:nvSpPr>
        <p:spPr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86" name="Google Shape;86;p24"/>
          <p:cNvSpPr txBox="1"/>
          <p:nvPr/>
        </p:nvSpPr>
        <p:spPr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Success Criteria</a:t>
            </a:r>
            <a:endParaRPr/>
          </a:p>
        </p:txBody>
      </p:sp>
      <p:sp>
        <p:nvSpPr>
          <p:cNvPr id="87" name="Google Shape;87;p24"/>
          <p:cNvSpPr txBox="1"/>
          <p:nvPr/>
        </p:nvSpPr>
        <p:spPr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Aim</a:t>
            </a:r>
            <a:endParaRPr/>
          </a:p>
        </p:txBody>
      </p:sp>
      <p:sp>
        <p:nvSpPr>
          <p:cNvPr id="88" name="Google Shape;88;p24"/>
          <p:cNvSpPr txBox="1"/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Statement 1 Lorem ipsum dolor sit amet, consectetur adipiscing elit.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Statement 2</a:t>
            </a:r>
            <a:endParaRPr/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</a:pPr>
            <a:r>
              <a:rPr lang="en-GB"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Sub statement</a:t>
            </a:r>
            <a:endParaRPr/>
          </a:p>
        </p:txBody>
      </p:sp>
      <p:sp>
        <p:nvSpPr>
          <p:cNvPr id="89" name="Google Shape;89;p24"/>
          <p:cNvSpPr>
            <a:spLocks noGrp="1"/>
          </p:cNvSpPr>
          <p:nvPr>
            <p:ph type="body" idx="1"/>
          </p:nvPr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665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48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295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295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295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665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665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665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665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2454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/>
          <p:nvPr/>
        </p:nvSpPr>
        <p:spPr>
          <a:xfrm>
            <a:off x="0" y="728663"/>
            <a:ext cx="4572000" cy="755650"/>
          </a:xfrm>
          <a:prstGeom prst="rect">
            <a:avLst/>
          </a:prstGeom>
          <a:solidFill>
            <a:srgbClr val="41245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511175" y="760413"/>
            <a:ext cx="7632700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Christingle</a:t>
            </a:r>
            <a:endParaRPr dirty="0"/>
          </a:p>
        </p:txBody>
      </p:sp>
      <p:sp>
        <p:nvSpPr>
          <p:cNvPr id="97" name="Google Shape;97;p1"/>
          <p:cNvSpPr/>
          <p:nvPr/>
        </p:nvSpPr>
        <p:spPr>
          <a:xfrm rot="5400000">
            <a:off x="4487863" y="820737"/>
            <a:ext cx="407988" cy="239713"/>
          </a:xfrm>
          <a:prstGeom prst="triangle">
            <a:avLst>
              <a:gd name="adj" fmla="val 50000"/>
            </a:avLst>
          </a:prstGeom>
          <a:solidFill>
            <a:srgbClr val="41245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"/>
          <p:cNvSpPr/>
          <p:nvPr/>
        </p:nvSpPr>
        <p:spPr>
          <a:xfrm rot="5400000">
            <a:off x="4487863" y="1158875"/>
            <a:ext cx="407987" cy="239713"/>
          </a:xfrm>
          <a:prstGeom prst="triangle">
            <a:avLst>
              <a:gd name="adj" fmla="val 50000"/>
            </a:avLst>
          </a:prstGeom>
          <a:solidFill>
            <a:srgbClr val="41245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9" name="Google Shape;99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11713" y="728663"/>
            <a:ext cx="3784158" cy="5054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212CA5-0E69-4C8F-94EF-6A0ECCAA3C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317" y="2303461"/>
            <a:ext cx="3356514" cy="307039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"/>
          <p:cNvSpPr/>
          <p:nvPr/>
        </p:nvSpPr>
        <p:spPr>
          <a:xfrm>
            <a:off x="0" y="728663"/>
            <a:ext cx="4421188" cy="755650"/>
          </a:xfrm>
          <a:prstGeom prst="rect">
            <a:avLst/>
          </a:prstGeom>
          <a:solidFill>
            <a:srgbClr val="41245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4"/>
          <p:cNvSpPr/>
          <p:nvPr/>
        </p:nvSpPr>
        <p:spPr>
          <a:xfrm rot="5400000">
            <a:off x="4337050" y="820738"/>
            <a:ext cx="407988" cy="239712"/>
          </a:xfrm>
          <a:prstGeom prst="triangle">
            <a:avLst>
              <a:gd name="adj" fmla="val 50000"/>
            </a:avLst>
          </a:prstGeom>
          <a:solidFill>
            <a:srgbClr val="41245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4"/>
          <p:cNvSpPr/>
          <p:nvPr/>
        </p:nvSpPr>
        <p:spPr>
          <a:xfrm rot="5400000">
            <a:off x="4337050" y="1158876"/>
            <a:ext cx="407987" cy="239712"/>
          </a:xfrm>
          <a:prstGeom prst="triangle">
            <a:avLst>
              <a:gd name="adj" fmla="val 50000"/>
            </a:avLst>
          </a:prstGeom>
          <a:solidFill>
            <a:srgbClr val="41245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4"/>
          <p:cNvSpPr txBox="1"/>
          <p:nvPr/>
        </p:nvSpPr>
        <p:spPr>
          <a:xfrm>
            <a:off x="537987" y="1797051"/>
            <a:ext cx="7766400" cy="2062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SassoonPrimaryInfantMedium" panose="00000500000000000000" pitchFamily="2" charset="0"/>
              </a:rPr>
              <a:t>A Christingle service is a joyful celebration that brings families and communities together to share the light of Jesus and spread a message of hope.</a:t>
            </a:r>
            <a:endParaRPr sz="3200" dirty="0">
              <a:latin typeface="SassoonPrimaryInfantMedium" panose="00000500000000000000" pitchFamily="2" charset="0"/>
            </a:endParaRPr>
          </a:p>
        </p:txBody>
      </p:sp>
      <p:sp>
        <p:nvSpPr>
          <p:cNvPr id="109" name="Google Shape;109;p4"/>
          <p:cNvSpPr txBox="1"/>
          <p:nvPr/>
        </p:nvSpPr>
        <p:spPr>
          <a:xfrm>
            <a:off x="511175" y="760413"/>
            <a:ext cx="76326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Christingle Services</a:t>
            </a: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8B952D-121E-4F56-B0A6-06D7159164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2836185" y="3892403"/>
            <a:ext cx="2982579" cy="22369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oogle Shape;115;p3"/>
          <p:cNvGrpSpPr/>
          <p:nvPr/>
        </p:nvGrpSpPr>
        <p:grpSpPr>
          <a:xfrm>
            <a:off x="0" y="728663"/>
            <a:ext cx="5195889" cy="755650"/>
            <a:chOff x="0" y="728663"/>
            <a:chExt cx="4810940" cy="756260"/>
          </a:xfrm>
        </p:grpSpPr>
        <p:sp>
          <p:nvSpPr>
            <p:cNvPr id="116" name="Google Shape;116;p3"/>
            <p:cNvSpPr/>
            <p:nvPr/>
          </p:nvSpPr>
          <p:spPr>
            <a:xfrm>
              <a:off x="0" y="728663"/>
              <a:ext cx="4571347" cy="756260"/>
            </a:xfrm>
            <a:prstGeom prst="rect">
              <a:avLst/>
            </a:prstGeom>
            <a:solidFill>
              <a:srgbClr val="41245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3"/>
            <p:cNvSpPr/>
            <p:nvPr/>
          </p:nvSpPr>
          <p:spPr>
            <a:xfrm rot="5400000">
              <a:off x="4486985" y="820969"/>
              <a:ext cx="408317" cy="239592"/>
            </a:xfrm>
            <a:prstGeom prst="triangle">
              <a:avLst>
                <a:gd name="adj" fmla="val 50000"/>
              </a:avLst>
            </a:prstGeom>
            <a:solidFill>
              <a:srgbClr val="41245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3"/>
            <p:cNvSpPr/>
            <p:nvPr/>
          </p:nvSpPr>
          <p:spPr>
            <a:xfrm rot="5400000">
              <a:off x="4486985" y="1159380"/>
              <a:ext cx="408316" cy="239592"/>
            </a:xfrm>
            <a:prstGeom prst="triangle">
              <a:avLst>
                <a:gd name="adj" fmla="val 50000"/>
              </a:avLst>
            </a:prstGeom>
            <a:solidFill>
              <a:srgbClr val="41245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3"/>
          <p:cNvSpPr txBox="1"/>
          <p:nvPr/>
        </p:nvSpPr>
        <p:spPr>
          <a:xfrm>
            <a:off x="511175" y="760413"/>
            <a:ext cx="7632700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History of Christingles</a:t>
            </a:r>
            <a:endParaRPr/>
          </a:p>
        </p:txBody>
      </p:sp>
      <p:sp>
        <p:nvSpPr>
          <p:cNvPr id="120" name="Google Shape;120;p3"/>
          <p:cNvSpPr txBox="1"/>
          <p:nvPr/>
        </p:nvSpPr>
        <p:spPr>
          <a:xfrm>
            <a:off x="511175" y="1516063"/>
            <a:ext cx="4536900" cy="4678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latin typeface="SassoonPrimaryInfantMedium" panose="00000500000000000000" pitchFamily="2" charset="0"/>
                <a:ea typeface="Calibri"/>
                <a:cs typeface="Calibri"/>
                <a:sym typeface="Calibri"/>
              </a:rPr>
              <a:t>Christingles date back to </a:t>
            </a:r>
            <a:r>
              <a:rPr lang="en-GB" sz="2800" b="1" dirty="0">
                <a:solidFill>
                  <a:schemeClr val="dk1"/>
                </a:solidFill>
                <a:latin typeface="SassoonPrimaryInfantMedium" panose="00000500000000000000" pitchFamily="2" charset="0"/>
                <a:ea typeface="Calibri"/>
                <a:cs typeface="Calibri"/>
                <a:sym typeface="Calibri"/>
              </a:rPr>
              <a:t>1747</a:t>
            </a:r>
            <a:r>
              <a:rPr lang="en-GB" sz="2800" dirty="0">
                <a:solidFill>
                  <a:schemeClr val="dk1"/>
                </a:solidFill>
                <a:latin typeface="SassoonPrimaryInfantMedium" panose="00000500000000000000" pitchFamily="2" charset="0"/>
                <a:ea typeface="Calibri"/>
                <a:cs typeface="Calibri"/>
                <a:sym typeface="Calibri"/>
              </a:rPr>
              <a:t>, when a minister in a church in Germany gave children a lighted candle with a red ribbon around it.</a:t>
            </a:r>
            <a:endParaRPr sz="2800" dirty="0">
              <a:latin typeface="SassoonPrimaryInfantMedium" panose="000005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SassoonPrimaryInfantMedium" panose="00000500000000000000" pitchFamily="2" charset="0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latin typeface="SassoonPrimaryInfantMedium" panose="00000500000000000000" pitchFamily="2" charset="0"/>
                <a:ea typeface="Calibri"/>
                <a:cs typeface="Calibri"/>
                <a:sym typeface="Calibri"/>
              </a:rPr>
              <a:t>The first Christingle service held in England in </a:t>
            </a:r>
            <a:r>
              <a:rPr lang="en-GB" sz="2800" b="1" dirty="0">
                <a:solidFill>
                  <a:schemeClr val="dk1"/>
                </a:solidFill>
                <a:latin typeface="SassoonPrimaryInfantMedium" panose="00000500000000000000" pitchFamily="2" charset="0"/>
                <a:ea typeface="Calibri"/>
                <a:cs typeface="Calibri"/>
                <a:sym typeface="Calibri"/>
              </a:rPr>
              <a:t>1968</a:t>
            </a:r>
            <a:r>
              <a:rPr lang="en-GB" sz="2800" dirty="0">
                <a:solidFill>
                  <a:schemeClr val="dk1"/>
                </a:solidFill>
                <a:latin typeface="SassoonPrimaryInfantMedium" panose="00000500000000000000" pitchFamily="2" charset="0"/>
                <a:ea typeface="Calibri"/>
                <a:cs typeface="Calibri"/>
                <a:sym typeface="Calibri"/>
              </a:rPr>
              <a:t>, raised money for the Children’s Society charity.  </a:t>
            </a:r>
            <a:endParaRPr sz="2800" dirty="0">
              <a:latin typeface="SassoonPrimaryInfantMedium" panose="000005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pic>
        <p:nvPicPr>
          <p:cNvPr id="121" name="Google Shape;121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76815" y="728675"/>
            <a:ext cx="2895005" cy="5146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"/>
          <p:cNvSpPr/>
          <p:nvPr/>
        </p:nvSpPr>
        <p:spPr>
          <a:xfrm>
            <a:off x="0" y="728663"/>
            <a:ext cx="4572000" cy="755650"/>
          </a:xfrm>
          <a:prstGeom prst="rect">
            <a:avLst/>
          </a:prstGeom>
          <a:solidFill>
            <a:srgbClr val="41245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"/>
          <p:cNvSpPr txBox="1"/>
          <p:nvPr/>
        </p:nvSpPr>
        <p:spPr>
          <a:xfrm>
            <a:off x="511175" y="760413"/>
            <a:ext cx="7632700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What is a Christingle?</a:t>
            </a:r>
            <a:endParaRPr/>
          </a:p>
        </p:txBody>
      </p:sp>
      <p:sp>
        <p:nvSpPr>
          <p:cNvPr id="128" name="Google Shape;128;p2"/>
          <p:cNvSpPr/>
          <p:nvPr/>
        </p:nvSpPr>
        <p:spPr>
          <a:xfrm rot="5400000">
            <a:off x="4487863" y="820737"/>
            <a:ext cx="407988" cy="239713"/>
          </a:xfrm>
          <a:prstGeom prst="triangle">
            <a:avLst>
              <a:gd name="adj" fmla="val 50000"/>
            </a:avLst>
          </a:prstGeom>
          <a:solidFill>
            <a:srgbClr val="41245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2"/>
          <p:cNvSpPr/>
          <p:nvPr/>
        </p:nvSpPr>
        <p:spPr>
          <a:xfrm rot="5400000">
            <a:off x="4487863" y="1158875"/>
            <a:ext cx="407987" cy="239713"/>
          </a:xfrm>
          <a:prstGeom prst="triangle">
            <a:avLst>
              <a:gd name="adj" fmla="val 50000"/>
            </a:avLst>
          </a:prstGeom>
          <a:solidFill>
            <a:srgbClr val="41245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2"/>
          <p:cNvSpPr txBox="1"/>
          <p:nvPr/>
        </p:nvSpPr>
        <p:spPr>
          <a:xfrm>
            <a:off x="630389" y="1515737"/>
            <a:ext cx="4572000" cy="4093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>
                <a:solidFill>
                  <a:schemeClr val="dk1"/>
                </a:solidFill>
                <a:latin typeface="SassoonPrimaryInfantMedium" panose="00000500000000000000" pitchFamily="2" charset="0"/>
                <a:ea typeface="Calibri"/>
                <a:cs typeface="Calibri"/>
                <a:sym typeface="Calibri"/>
              </a:rPr>
              <a:t>A Christingle is made from an orange, red ribbon, 4 small sticks, dried fruits or sweets and a lit candle.</a:t>
            </a:r>
            <a:endParaRPr sz="3000" dirty="0">
              <a:latin typeface="SassoonPrimaryInfantMedium" panose="000005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dirty="0">
              <a:solidFill>
                <a:schemeClr val="dk1"/>
              </a:solidFill>
              <a:latin typeface="SassoonPrimaryInfantMedium" panose="00000500000000000000" pitchFamily="2" charset="0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>
                <a:solidFill>
                  <a:schemeClr val="dk1"/>
                </a:solidFill>
                <a:latin typeface="SassoonPrimaryInfantMedium" panose="00000500000000000000" pitchFamily="2" charset="0"/>
                <a:ea typeface="Calibri"/>
                <a:cs typeface="Calibri"/>
                <a:sym typeface="Calibri"/>
              </a:rPr>
              <a:t>Christingle means: 	</a:t>
            </a:r>
            <a:r>
              <a:rPr lang="en-GB" sz="3000" b="1" dirty="0">
                <a:solidFill>
                  <a:schemeClr val="dk1"/>
                </a:solidFill>
                <a:latin typeface="SassoonPrimaryInfantMedium" panose="00000500000000000000" pitchFamily="2" charset="0"/>
                <a:ea typeface="Calibri"/>
                <a:cs typeface="Calibri"/>
                <a:sym typeface="Calibri"/>
              </a:rPr>
              <a:t>‘Christ’s Light’.</a:t>
            </a:r>
            <a:endParaRPr sz="3000" b="1" dirty="0">
              <a:latin typeface="SassoonPrimaryInfantMedium" panose="000005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31" name="Google Shape;131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42325" y="1267850"/>
            <a:ext cx="3618724" cy="4824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g29e293676f8_0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4823" y="1219734"/>
            <a:ext cx="3682343" cy="4918265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g29e293676f8_0_0"/>
          <p:cNvSpPr/>
          <p:nvPr/>
        </p:nvSpPr>
        <p:spPr>
          <a:xfrm>
            <a:off x="172722" y="224269"/>
            <a:ext cx="5031900" cy="9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00" tIns="35700" rIns="35700" bIns="3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E7B03"/>
                </a:solidFill>
                <a:latin typeface="Calibri"/>
                <a:ea typeface="Calibri"/>
                <a:cs typeface="Calibri"/>
                <a:sym typeface="Calibri"/>
              </a:rPr>
              <a:t>The Orange</a:t>
            </a:r>
            <a:endParaRPr sz="6000" b="1">
              <a:solidFill>
                <a:srgbClr val="FE7B0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g29e293676f8_0_0"/>
          <p:cNvSpPr txBox="1"/>
          <p:nvPr/>
        </p:nvSpPr>
        <p:spPr>
          <a:xfrm>
            <a:off x="4572000" y="933919"/>
            <a:ext cx="3945600" cy="193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F9900"/>
                </a:solidFill>
                <a:latin typeface="Calibri"/>
                <a:ea typeface="Calibri"/>
                <a:cs typeface="Calibri"/>
                <a:sym typeface="Calibri"/>
              </a:rPr>
              <a:t>represents the world</a:t>
            </a:r>
            <a:endParaRPr/>
          </a:p>
        </p:txBody>
      </p:sp>
      <p:pic>
        <p:nvPicPr>
          <p:cNvPr id="144" name="Google Shape;144;g29e293676f8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06105" y="2873424"/>
            <a:ext cx="3277384" cy="326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8111" y="224263"/>
            <a:ext cx="4798814" cy="640946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1597FFB-5EE8-4EB9-AAFC-748B49E20B53}"/>
              </a:ext>
            </a:extLst>
          </p:cNvPr>
          <p:cNvSpPr txBox="1"/>
          <p:nvPr/>
        </p:nvSpPr>
        <p:spPr>
          <a:xfrm>
            <a:off x="4946925" y="224263"/>
            <a:ext cx="404896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3"/>
                </a:solidFill>
                <a:latin typeface="SassoonPrimaryInfantMedium" panose="00000500000000000000" pitchFamily="2" charset="0"/>
              </a:rPr>
              <a:t>The orange represents the world. </a:t>
            </a:r>
          </a:p>
          <a:p>
            <a:endParaRPr lang="en-US" sz="2400" dirty="0">
              <a:solidFill>
                <a:schemeClr val="accent3"/>
              </a:solidFill>
              <a:latin typeface="SassoonPrimaryInfantMedium" panose="00000500000000000000" pitchFamily="2" charset="0"/>
            </a:endParaRPr>
          </a:p>
          <a:p>
            <a:r>
              <a:rPr lang="en-US" sz="2400" dirty="0">
                <a:solidFill>
                  <a:schemeClr val="accent3"/>
                </a:solidFill>
                <a:latin typeface="SassoonPrimaryInfantMedium" panose="00000500000000000000" pitchFamily="2" charset="0"/>
              </a:rPr>
              <a:t>We pray for our world, that men and women, boys and girls can live together peacefully and that there will be no more wars. </a:t>
            </a:r>
          </a:p>
          <a:p>
            <a:endParaRPr lang="en-US" sz="2400" dirty="0">
              <a:solidFill>
                <a:schemeClr val="accent3"/>
              </a:solidFill>
              <a:latin typeface="SassoonPrimaryInfantMedium" panose="00000500000000000000" pitchFamily="2" charset="0"/>
            </a:endParaRPr>
          </a:p>
          <a:p>
            <a:r>
              <a:rPr lang="en-US" sz="2400" dirty="0">
                <a:solidFill>
                  <a:schemeClr val="accent3"/>
                </a:solidFill>
                <a:latin typeface="SassoonPrimaryInfantMedium" panose="00000500000000000000" pitchFamily="2" charset="0"/>
              </a:rPr>
              <a:t>We pray for children who are sad and lonely in the world.</a:t>
            </a:r>
          </a:p>
          <a:p>
            <a:endParaRPr lang="en-US" sz="2400" dirty="0">
              <a:solidFill>
                <a:schemeClr val="accent3"/>
              </a:solidFill>
              <a:latin typeface="SassoonPrimaryInfantMedium" panose="00000500000000000000" pitchFamily="2" charset="0"/>
            </a:endParaRPr>
          </a:p>
          <a:p>
            <a:r>
              <a:rPr lang="en-US" sz="2400" dirty="0">
                <a:solidFill>
                  <a:schemeClr val="accent3"/>
                </a:solidFill>
                <a:latin typeface="SassoonPrimaryInfantMedium" panose="00000500000000000000" pitchFamily="2" charset="0"/>
              </a:rPr>
              <a:t>Lord, in your mercy, </a:t>
            </a:r>
          </a:p>
          <a:p>
            <a:endParaRPr lang="en-US" sz="2400" dirty="0">
              <a:solidFill>
                <a:schemeClr val="accent3"/>
              </a:solidFill>
              <a:latin typeface="SassoonPrimaryInfantMedium" panose="00000500000000000000" pitchFamily="2" charset="0"/>
            </a:endParaRPr>
          </a:p>
          <a:p>
            <a:r>
              <a:rPr lang="en-US" sz="2400" b="1" dirty="0">
                <a:solidFill>
                  <a:schemeClr val="accent3"/>
                </a:solidFill>
                <a:latin typeface="SassoonPrimaryInfantMedium" panose="00000500000000000000" pitchFamily="2" charset="0"/>
              </a:rPr>
              <a:t>Hear our prayer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g29e123d3f73_0_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4823" y="1219734"/>
            <a:ext cx="3682343" cy="4918265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g29e123d3f73_0_15"/>
          <p:cNvSpPr/>
          <p:nvPr/>
        </p:nvSpPr>
        <p:spPr>
          <a:xfrm>
            <a:off x="172722" y="224269"/>
            <a:ext cx="5031900" cy="9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00" tIns="35700" rIns="35700" bIns="3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E7B03"/>
                </a:solidFill>
                <a:latin typeface="Calibri"/>
                <a:ea typeface="Calibri"/>
                <a:cs typeface="Calibri"/>
                <a:sym typeface="Calibri"/>
              </a:rPr>
              <a:t>The Orange</a:t>
            </a:r>
            <a:endParaRPr sz="6000" b="1">
              <a:solidFill>
                <a:srgbClr val="FE7B0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g29e123d3f73_0_15"/>
          <p:cNvSpPr txBox="1"/>
          <p:nvPr/>
        </p:nvSpPr>
        <p:spPr>
          <a:xfrm>
            <a:off x="4800600" y="1219719"/>
            <a:ext cx="3945600" cy="4525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How can you make the world a better place for everyone to enjoy?</a:t>
            </a:r>
            <a:endParaRPr sz="4800">
              <a:solidFill>
                <a:schemeClr val="dk1"/>
              </a:solidFill>
              <a:highlight>
                <a:schemeClr val="lt1"/>
              </a:highligh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0509" y="1507913"/>
            <a:ext cx="3921756" cy="5238033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6"/>
          <p:cNvSpPr/>
          <p:nvPr/>
        </p:nvSpPr>
        <p:spPr>
          <a:xfrm>
            <a:off x="503259" y="341274"/>
            <a:ext cx="3723000" cy="9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00" tIns="35700" rIns="35700" bIns="3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Ribbon</a:t>
            </a:r>
            <a:endParaRPr sz="6000"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8" name="Google Shape;158;p6"/>
          <p:cNvPicPr preferRelativeResize="0"/>
          <p:nvPr/>
        </p:nvPicPr>
        <p:blipFill rotWithShape="1">
          <a:blip r:embed="rId4">
            <a:alphaModFix/>
          </a:blip>
          <a:srcRect l="32053" t="5417" b="19641"/>
          <a:stretch/>
        </p:blipFill>
        <p:spPr>
          <a:xfrm>
            <a:off x="5310132" y="4162460"/>
            <a:ext cx="2659063" cy="2354263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6"/>
          <p:cNvSpPr txBox="1"/>
          <p:nvPr/>
        </p:nvSpPr>
        <p:spPr>
          <a:xfrm>
            <a:off x="4719013" y="341277"/>
            <a:ext cx="3921900" cy="378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represents God’s love  and Jesus’ blood 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0509" y="1564184"/>
            <a:ext cx="3921756" cy="5238033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6"/>
          <p:cNvSpPr/>
          <p:nvPr/>
        </p:nvSpPr>
        <p:spPr>
          <a:xfrm>
            <a:off x="503259" y="341274"/>
            <a:ext cx="3723000" cy="9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00" tIns="35700" rIns="35700" bIns="3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Ribbon</a:t>
            </a:r>
            <a:endParaRPr sz="6000"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6"/>
          <p:cNvSpPr txBox="1"/>
          <p:nvPr/>
        </p:nvSpPr>
        <p:spPr>
          <a:xfrm>
            <a:off x="4719012" y="341277"/>
            <a:ext cx="4242107" cy="61247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  <a:latin typeface="SassoonPrimaryInfantMedium" panose="00000500000000000000" pitchFamily="2" charset="0"/>
              </a:rPr>
              <a:t>The red ribbon reminds us of Good Friday when Jesus died at Easter time. It is sad when people die, please comfort those who are sad because a relative or neighbour has died, and please look after children whose parents have died.</a:t>
            </a:r>
          </a:p>
          <a:p>
            <a:r>
              <a:rPr lang="en-GB" sz="2800" dirty="0">
                <a:highlight>
                  <a:srgbClr val="FFFF00"/>
                </a:highlight>
                <a:latin typeface="SassoonPrimaryInfantMedium" panose="00000500000000000000" pitchFamily="2" charset="0"/>
              </a:rPr>
              <a:t> </a:t>
            </a:r>
          </a:p>
          <a:p>
            <a:r>
              <a:rPr lang="en-GB" sz="2800" dirty="0">
                <a:highlight>
                  <a:srgbClr val="FFFF00"/>
                </a:highlight>
                <a:latin typeface="SassoonPrimaryInfantMedium" panose="00000500000000000000" pitchFamily="2" charset="0"/>
              </a:rPr>
              <a:t>Lord, in your mercy,</a:t>
            </a:r>
          </a:p>
          <a:p>
            <a:endParaRPr lang="en-GB" sz="2800" dirty="0">
              <a:highlight>
                <a:srgbClr val="FFFF00"/>
              </a:highlight>
              <a:latin typeface="SassoonPrimaryInfantMedium" panose="00000500000000000000" pitchFamily="2" charset="0"/>
            </a:endParaRPr>
          </a:p>
          <a:p>
            <a:r>
              <a:rPr lang="en-GB" sz="2800" b="1" dirty="0">
                <a:highlight>
                  <a:srgbClr val="FFFF00"/>
                </a:highlight>
                <a:latin typeface="SassoonPrimaryInfantMedium" panose="00000500000000000000" pitchFamily="2" charset="0"/>
              </a:rPr>
              <a:t>Hear our prayer</a:t>
            </a:r>
          </a:p>
        </p:txBody>
      </p:sp>
    </p:spTree>
    <p:extLst>
      <p:ext uri="{BB962C8B-B14F-4D97-AF65-F5344CB8AC3E}">
        <p14:creationId xmlns:p14="http://schemas.microsoft.com/office/powerpoint/2010/main" val="2804404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g29e123d3f73_0_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0509" y="1507913"/>
            <a:ext cx="3921756" cy="523803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g29e123d3f73_0_22"/>
          <p:cNvSpPr/>
          <p:nvPr/>
        </p:nvSpPr>
        <p:spPr>
          <a:xfrm>
            <a:off x="310509" y="406849"/>
            <a:ext cx="3723000" cy="9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00" tIns="35700" rIns="35700" bIns="3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Ribbon</a:t>
            </a:r>
            <a:endParaRPr sz="6000"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g29e123d3f73_0_22"/>
          <p:cNvSpPr txBox="1"/>
          <p:nvPr/>
        </p:nvSpPr>
        <p:spPr>
          <a:xfrm>
            <a:off x="4881263" y="1013227"/>
            <a:ext cx="3921900" cy="489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 is special to you?</a:t>
            </a:r>
            <a:endParaRPr sz="4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Whose love are you grateful for today?</a:t>
            </a:r>
            <a:endParaRPr sz="4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997" y="1490598"/>
            <a:ext cx="3932122" cy="5256292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7"/>
          <p:cNvSpPr/>
          <p:nvPr/>
        </p:nvSpPr>
        <p:spPr>
          <a:xfrm>
            <a:off x="152997" y="261423"/>
            <a:ext cx="8515014" cy="10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00" tIns="35700" rIns="35700" bIns="3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FD603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GB" sz="6000" b="1">
                <a:solidFill>
                  <a:srgbClr val="55C30A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lang="en-GB" sz="6000" b="1">
                <a:solidFill>
                  <a:srgbClr val="BF94D7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60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en-GB" sz="6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u</a:t>
            </a:r>
            <a:r>
              <a:rPr lang="en-GB" sz="6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GB" sz="6000" b="1">
                <a:solidFill>
                  <a:srgbClr val="92D05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 </a:t>
            </a:r>
            <a:r>
              <a:rPr lang="en-GB" sz="6000" b="1">
                <a:solidFill>
                  <a:srgbClr val="BF94D7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-GB" sz="60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lang="en-GB" sz="6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6600" b="1">
                <a:solidFill>
                  <a:srgbClr val="F82514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r>
              <a:rPr lang="en-GB" sz="6600" b="1">
                <a:solidFill>
                  <a:srgbClr val="FFD603"/>
                </a:solidFill>
                <a:latin typeface="Calibri"/>
                <a:ea typeface="Calibri"/>
                <a:cs typeface="Calibri"/>
                <a:sym typeface="Calibri"/>
              </a:rPr>
              <a:t>w</a:t>
            </a:r>
            <a:r>
              <a:rPr lang="en-GB" sz="6600" b="1">
                <a:solidFill>
                  <a:srgbClr val="55C30A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lang="en-GB" sz="6600" b="1">
                <a:solidFill>
                  <a:srgbClr val="BF94D7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lang="en-GB" sz="6600" b="1">
                <a:solidFill>
                  <a:srgbClr val="FFD603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GB" sz="6600" b="1">
                <a:solidFill>
                  <a:srgbClr val="F8251E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endParaRPr/>
          </a:p>
        </p:txBody>
      </p:sp>
      <p:sp>
        <p:nvSpPr>
          <p:cNvPr id="173" name="Google Shape;173;p7"/>
          <p:cNvSpPr/>
          <p:nvPr/>
        </p:nvSpPr>
        <p:spPr>
          <a:xfrm>
            <a:off x="4085119" y="1269065"/>
            <a:ext cx="5008777" cy="2554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represents the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four seasons, the fruits of the earth    and God's good gifts.</a:t>
            </a:r>
            <a:endParaRPr/>
          </a:p>
        </p:txBody>
      </p:sp>
      <p:pic>
        <p:nvPicPr>
          <p:cNvPr id="174" name="Google Shape;174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01137" y="4013279"/>
            <a:ext cx="2307725" cy="2307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997" y="1490598"/>
            <a:ext cx="3932122" cy="5256292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7"/>
          <p:cNvSpPr/>
          <p:nvPr/>
        </p:nvSpPr>
        <p:spPr>
          <a:xfrm>
            <a:off x="152997" y="261423"/>
            <a:ext cx="8515014" cy="10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00" tIns="35700" rIns="35700" bIns="3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FD603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GB" sz="6000" b="1">
                <a:solidFill>
                  <a:srgbClr val="55C30A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lang="en-GB" sz="6000" b="1">
                <a:solidFill>
                  <a:srgbClr val="BF94D7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60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en-GB" sz="6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u</a:t>
            </a:r>
            <a:r>
              <a:rPr lang="en-GB" sz="6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GB" sz="6000" b="1">
                <a:solidFill>
                  <a:srgbClr val="92D05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 </a:t>
            </a:r>
            <a:r>
              <a:rPr lang="en-GB" sz="6000" b="1">
                <a:solidFill>
                  <a:srgbClr val="BF94D7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-GB" sz="60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lang="en-GB" sz="6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6600" b="1">
                <a:solidFill>
                  <a:srgbClr val="F82514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r>
              <a:rPr lang="en-GB" sz="6600" b="1">
                <a:solidFill>
                  <a:srgbClr val="FFD603"/>
                </a:solidFill>
                <a:latin typeface="Calibri"/>
                <a:ea typeface="Calibri"/>
                <a:cs typeface="Calibri"/>
                <a:sym typeface="Calibri"/>
              </a:rPr>
              <a:t>w</a:t>
            </a:r>
            <a:r>
              <a:rPr lang="en-GB" sz="6600" b="1">
                <a:solidFill>
                  <a:srgbClr val="55C30A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lang="en-GB" sz="6600" b="1">
                <a:solidFill>
                  <a:srgbClr val="BF94D7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lang="en-GB" sz="6600" b="1">
                <a:solidFill>
                  <a:srgbClr val="FFD603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GB" sz="6600" b="1">
                <a:solidFill>
                  <a:srgbClr val="F8251E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endParaRPr/>
          </a:p>
        </p:txBody>
      </p:sp>
      <p:sp>
        <p:nvSpPr>
          <p:cNvPr id="173" name="Google Shape;173;p7"/>
          <p:cNvSpPr/>
          <p:nvPr/>
        </p:nvSpPr>
        <p:spPr>
          <a:xfrm>
            <a:off x="4085119" y="1269065"/>
            <a:ext cx="5008777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4000" b="1" dirty="0">
              <a:solidFill>
                <a:srgbClr val="FFFF00"/>
              </a:solidFill>
              <a:latin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4F1CB62-F2FA-446A-9ABB-1AC55BCA72E9}"/>
              </a:ext>
            </a:extLst>
          </p:cNvPr>
          <p:cNvSpPr/>
          <p:nvPr/>
        </p:nvSpPr>
        <p:spPr>
          <a:xfrm>
            <a:off x="4085118" y="1490598"/>
            <a:ext cx="505888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FF00"/>
                </a:solidFill>
                <a:latin typeface="SassoonPrimaryInfantMedium" panose="00000500000000000000" pitchFamily="2" charset="0"/>
              </a:rPr>
              <a:t>The sweets and fruit on the cocktail sticks remind </a:t>
            </a:r>
            <a:r>
              <a:rPr lang="en-US" sz="2400">
                <a:solidFill>
                  <a:srgbClr val="FFFF00"/>
                </a:solidFill>
                <a:latin typeface="SassoonPrimaryInfantMedium" panose="00000500000000000000" pitchFamily="2" charset="0"/>
              </a:rPr>
              <a:t>us that the </a:t>
            </a:r>
            <a:r>
              <a:rPr lang="en-US" sz="2400" dirty="0">
                <a:solidFill>
                  <a:srgbClr val="FFFF00"/>
                </a:solidFill>
                <a:latin typeface="SassoonPrimaryInfantMedium" panose="00000500000000000000" pitchFamily="2" charset="0"/>
              </a:rPr>
              <a:t>gifts have come from </a:t>
            </a:r>
            <a:r>
              <a:rPr lang="en-US" sz="2400">
                <a:solidFill>
                  <a:srgbClr val="FFFF00"/>
                </a:solidFill>
                <a:latin typeface="SassoonPrimaryInfantMedium" panose="00000500000000000000" pitchFamily="2" charset="0"/>
              </a:rPr>
              <a:t>God.</a:t>
            </a:r>
            <a:endParaRPr lang="en-US" sz="2400" dirty="0">
              <a:solidFill>
                <a:srgbClr val="FFFF00"/>
              </a:solidFill>
              <a:latin typeface="SassoonPrimaryInfantMedium" panose="00000500000000000000" pitchFamily="2" charset="0"/>
            </a:endParaRPr>
          </a:p>
          <a:p>
            <a:endParaRPr lang="en-US" sz="2400" dirty="0">
              <a:solidFill>
                <a:srgbClr val="FFFF00"/>
              </a:solidFill>
              <a:latin typeface="SassoonPrimaryInfantMedium" panose="00000500000000000000" pitchFamily="2" charset="0"/>
            </a:endParaRPr>
          </a:p>
          <a:p>
            <a:r>
              <a:rPr lang="en-US" sz="2400" dirty="0">
                <a:solidFill>
                  <a:srgbClr val="FFFF00"/>
                </a:solidFill>
                <a:latin typeface="SassoonPrimaryInfantMedium" panose="00000500000000000000" pitchFamily="2" charset="0"/>
              </a:rPr>
              <a:t>Thank you for the sun and the rain which make crops grow, we pray for children who are hungry because bad weather has spoiled the food their family were growing.</a:t>
            </a:r>
          </a:p>
          <a:p>
            <a:endParaRPr lang="en-US" sz="2400" dirty="0">
              <a:solidFill>
                <a:srgbClr val="FFFF00"/>
              </a:solidFill>
              <a:latin typeface="SassoonPrimaryInfantMedium" panose="00000500000000000000" pitchFamily="2" charset="0"/>
            </a:endParaRPr>
          </a:p>
          <a:p>
            <a:r>
              <a:rPr lang="en-US" sz="2400" dirty="0">
                <a:solidFill>
                  <a:srgbClr val="FFFF00"/>
                </a:solidFill>
                <a:latin typeface="SassoonPrimaryInfantMedium" panose="00000500000000000000" pitchFamily="2" charset="0"/>
              </a:rPr>
              <a:t>Lord, in your mercy, </a:t>
            </a:r>
          </a:p>
          <a:p>
            <a:endParaRPr lang="en-US" sz="2400" dirty="0">
              <a:solidFill>
                <a:srgbClr val="FFFF00"/>
              </a:solidFill>
              <a:latin typeface="SassoonPrimaryInfantMedium" panose="00000500000000000000" pitchFamily="2" charset="0"/>
            </a:endParaRPr>
          </a:p>
          <a:p>
            <a:r>
              <a:rPr lang="en-US" sz="2400" b="1" dirty="0">
                <a:solidFill>
                  <a:srgbClr val="FFFF00"/>
                </a:solidFill>
                <a:latin typeface="SassoonPrimaryInfantMedium" panose="00000500000000000000" pitchFamily="2" charset="0"/>
              </a:rPr>
              <a:t>Hear our prayer</a:t>
            </a:r>
          </a:p>
        </p:txBody>
      </p:sp>
    </p:spTree>
    <p:extLst>
      <p:ext uri="{BB962C8B-B14F-4D97-AF65-F5344CB8AC3E}">
        <p14:creationId xmlns:p14="http://schemas.microsoft.com/office/powerpoint/2010/main" val="42914608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g29e123d3f73_0_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997" y="1490598"/>
            <a:ext cx="3932122" cy="5256291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g29e123d3f73_0_29"/>
          <p:cNvSpPr/>
          <p:nvPr/>
        </p:nvSpPr>
        <p:spPr>
          <a:xfrm>
            <a:off x="152997" y="261423"/>
            <a:ext cx="8514900" cy="108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00" tIns="35700" rIns="35700" bIns="3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FD603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GB" sz="6000" b="1">
                <a:solidFill>
                  <a:srgbClr val="55C30A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lang="en-GB" sz="6000" b="1">
                <a:solidFill>
                  <a:srgbClr val="BF94D7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60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en-GB" sz="6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u</a:t>
            </a:r>
            <a:r>
              <a:rPr lang="en-GB" sz="6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GB" sz="6000" b="1">
                <a:solidFill>
                  <a:srgbClr val="92D05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 </a:t>
            </a:r>
            <a:r>
              <a:rPr lang="en-GB" sz="6000" b="1">
                <a:solidFill>
                  <a:srgbClr val="BF94D7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-GB" sz="60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lang="en-GB" sz="6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r>
              <a:rPr lang="en-GB" sz="6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6600" b="1">
                <a:solidFill>
                  <a:srgbClr val="F82514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r>
              <a:rPr lang="en-GB" sz="6600" b="1">
                <a:solidFill>
                  <a:srgbClr val="FFD603"/>
                </a:solidFill>
                <a:latin typeface="Calibri"/>
                <a:ea typeface="Calibri"/>
                <a:cs typeface="Calibri"/>
                <a:sym typeface="Calibri"/>
              </a:rPr>
              <a:t>w</a:t>
            </a:r>
            <a:r>
              <a:rPr lang="en-GB" sz="6600" b="1">
                <a:solidFill>
                  <a:srgbClr val="55C30A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lang="en-GB" sz="6600" b="1">
                <a:solidFill>
                  <a:srgbClr val="BF94D7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lang="en-GB" sz="6600" b="1">
                <a:solidFill>
                  <a:srgbClr val="FFD603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GB" sz="6600" b="1">
                <a:solidFill>
                  <a:srgbClr val="F8251E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endParaRPr/>
          </a:p>
        </p:txBody>
      </p:sp>
      <p:sp>
        <p:nvSpPr>
          <p:cNvPr id="181" name="Google Shape;181;g29e123d3f73_0_29"/>
          <p:cNvSpPr/>
          <p:nvPr/>
        </p:nvSpPr>
        <p:spPr>
          <a:xfrm>
            <a:off x="4844750" y="1349225"/>
            <a:ext cx="3543600" cy="5157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your favourite season? </a:t>
            </a:r>
            <a:endParaRPr sz="4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your favourite food? </a:t>
            </a:r>
            <a:endParaRPr sz="4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7956" y="1527574"/>
            <a:ext cx="3844224" cy="5134479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8"/>
          <p:cNvSpPr/>
          <p:nvPr/>
        </p:nvSpPr>
        <p:spPr>
          <a:xfrm>
            <a:off x="310510" y="532109"/>
            <a:ext cx="5031844" cy="995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00" tIns="35700" rIns="35700" bIns="3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Candle</a:t>
            </a:r>
            <a:endParaRPr sz="6000" b="1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8" name="Google Shape;188;p8" descr="A picture containing fire, man, riding, light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42354" y="3019686"/>
            <a:ext cx="2981325" cy="352425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8"/>
          <p:cNvSpPr txBox="1"/>
          <p:nvPr/>
        </p:nvSpPr>
        <p:spPr>
          <a:xfrm>
            <a:off x="4572000" y="764088"/>
            <a:ext cx="4171167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represents Jesus, the Light of the World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7956" y="1527574"/>
            <a:ext cx="3844224" cy="5134479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8"/>
          <p:cNvSpPr/>
          <p:nvPr/>
        </p:nvSpPr>
        <p:spPr>
          <a:xfrm>
            <a:off x="310510" y="532109"/>
            <a:ext cx="5031844" cy="995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00" tIns="35700" rIns="35700" bIns="3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Candle</a:t>
            </a:r>
            <a:endParaRPr sz="6000" b="1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4A03790-4836-4AB9-8832-0E2C20BF4008}"/>
              </a:ext>
            </a:extLst>
          </p:cNvPr>
          <p:cNvSpPr/>
          <p:nvPr/>
        </p:nvSpPr>
        <p:spPr>
          <a:xfrm>
            <a:off x="4344044" y="358117"/>
            <a:ext cx="45720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dirty="0">
                <a:solidFill>
                  <a:srgbClr val="FFFF00"/>
                </a:solidFill>
                <a:latin typeface="SassoonPrimaryInfantMedium" panose="00000500000000000000" pitchFamily="2" charset="0"/>
              </a:rPr>
              <a:t>Jesus said, ‘Shine as lights in the world’.</a:t>
            </a:r>
          </a:p>
          <a:p>
            <a:r>
              <a:rPr lang="en-US" sz="3200" dirty="0">
                <a:solidFill>
                  <a:srgbClr val="FFFF00"/>
                </a:solidFill>
                <a:latin typeface="SassoonPrimaryInfantMedium" panose="00000500000000000000" pitchFamily="2" charset="0"/>
              </a:rPr>
              <a:t>Jesus, you call us to act justly and with kindness.</a:t>
            </a:r>
          </a:p>
          <a:p>
            <a:r>
              <a:rPr lang="en-US" sz="3200" dirty="0">
                <a:solidFill>
                  <a:srgbClr val="FFFF00"/>
                </a:solidFill>
                <a:latin typeface="SassoonPrimaryInfantMedium" panose="00000500000000000000" pitchFamily="2" charset="0"/>
              </a:rPr>
              <a:t>We pray for wisdom as we work to make the world a better place.</a:t>
            </a:r>
          </a:p>
          <a:p>
            <a:endParaRPr lang="en-US" sz="3200" dirty="0">
              <a:solidFill>
                <a:srgbClr val="FFFF00"/>
              </a:solidFill>
              <a:latin typeface="SassoonPrimaryInfantMedium" panose="00000500000000000000" pitchFamily="2" charset="0"/>
            </a:endParaRPr>
          </a:p>
          <a:p>
            <a:r>
              <a:rPr lang="en-US" sz="3200" dirty="0">
                <a:solidFill>
                  <a:srgbClr val="FFFF00"/>
                </a:solidFill>
                <a:latin typeface="SassoonPrimaryInfantMedium" panose="00000500000000000000" pitchFamily="2" charset="0"/>
              </a:rPr>
              <a:t>Lord, in your mercy</a:t>
            </a:r>
          </a:p>
          <a:p>
            <a:endParaRPr lang="en-US" sz="3200" dirty="0">
              <a:solidFill>
                <a:srgbClr val="FFFF00"/>
              </a:solidFill>
              <a:latin typeface="SassoonPrimaryInfantMedium" panose="00000500000000000000" pitchFamily="2" charset="0"/>
            </a:endParaRPr>
          </a:p>
          <a:p>
            <a:r>
              <a:rPr lang="en-US" sz="3200" b="1" dirty="0">
                <a:solidFill>
                  <a:srgbClr val="FFFF00"/>
                </a:solidFill>
                <a:latin typeface="SassoonPrimaryInfantMedium" panose="00000500000000000000" pitchFamily="2" charset="0"/>
              </a:rPr>
              <a:t>Hear our prayer.</a:t>
            </a:r>
            <a:endParaRPr lang="en-GB" sz="3200" b="1" dirty="0">
              <a:solidFill>
                <a:srgbClr val="FFFF00"/>
              </a:solidFill>
              <a:latin typeface="SassoonPrimary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3712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g29e123d3f73_0_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7956" y="1527574"/>
            <a:ext cx="3844224" cy="5134479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g29e123d3f73_0_36"/>
          <p:cNvSpPr/>
          <p:nvPr/>
        </p:nvSpPr>
        <p:spPr>
          <a:xfrm>
            <a:off x="310510" y="532109"/>
            <a:ext cx="5031900" cy="9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00" tIns="35700" rIns="35700" bIns="3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Candle</a:t>
            </a:r>
            <a:endParaRPr sz="6000" b="1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g29e123d3f73_0_36"/>
          <p:cNvSpPr txBox="1"/>
          <p:nvPr/>
        </p:nvSpPr>
        <p:spPr>
          <a:xfrm>
            <a:off x="4572000" y="512763"/>
            <a:ext cx="4171200" cy="5633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</a:rPr>
              <a:t>What gives you joy?</a:t>
            </a:r>
            <a:endParaRPr sz="4800" b="1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</a:rPr>
              <a:t>How can you make a difference in our world today?</a:t>
            </a:r>
            <a:endParaRPr sz="48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Google Shape;201;g29e123d3f73_0_4"/>
          <p:cNvGrpSpPr/>
          <p:nvPr/>
        </p:nvGrpSpPr>
        <p:grpSpPr>
          <a:xfrm>
            <a:off x="0" y="728668"/>
            <a:ext cx="5195815" cy="755695"/>
            <a:chOff x="0" y="728663"/>
            <a:chExt cx="4810940" cy="756300"/>
          </a:xfrm>
        </p:grpSpPr>
        <p:sp>
          <p:nvSpPr>
            <p:cNvPr id="202" name="Google Shape;202;g29e123d3f73_0_4"/>
            <p:cNvSpPr/>
            <p:nvPr/>
          </p:nvSpPr>
          <p:spPr>
            <a:xfrm>
              <a:off x="0" y="728663"/>
              <a:ext cx="4571400" cy="756300"/>
            </a:xfrm>
            <a:prstGeom prst="rect">
              <a:avLst/>
            </a:prstGeom>
            <a:solidFill>
              <a:srgbClr val="41245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" name="Google Shape;203;g29e123d3f73_0_4"/>
            <p:cNvSpPr/>
            <p:nvPr/>
          </p:nvSpPr>
          <p:spPr>
            <a:xfrm rot="5400000">
              <a:off x="4486940" y="820906"/>
              <a:ext cx="408300" cy="239700"/>
            </a:xfrm>
            <a:prstGeom prst="triangle">
              <a:avLst>
                <a:gd name="adj" fmla="val 50000"/>
              </a:avLst>
            </a:prstGeom>
            <a:solidFill>
              <a:srgbClr val="41245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" name="Google Shape;204;g29e123d3f73_0_4"/>
            <p:cNvSpPr/>
            <p:nvPr/>
          </p:nvSpPr>
          <p:spPr>
            <a:xfrm rot="5400000">
              <a:off x="4486939" y="1159318"/>
              <a:ext cx="408300" cy="239700"/>
            </a:xfrm>
            <a:prstGeom prst="triangle">
              <a:avLst>
                <a:gd name="adj" fmla="val 50000"/>
              </a:avLst>
            </a:prstGeom>
            <a:solidFill>
              <a:srgbClr val="41245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5" name="Google Shape;205;g29e123d3f73_0_4"/>
          <p:cNvSpPr txBox="1"/>
          <p:nvPr/>
        </p:nvSpPr>
        <p:spPr>
          <a:xfrm>
            <a:off x="511175" y="760413"/>
            <a:ext cx="76326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Meaning of Christingle</a:t>
            </a:r>
            <a:endParaRPr/>
          </a:p>
        </p:txBody>
      </p:sp>
      <p:sp>
        <p:nvSpPr>
          <p:cNvPr id="206" name="Google Shape;206;g29e123d3f73_0_4"/>
          <p:cNvSpPr txBox="1"/>
          <p:nvPr/>
        </p:nvSpPr>
        <p:spPr>
          <a:xfrm>
            <a:off x="511175" y="1516075"/>
            <a:ext cx="7797600" cy="284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latin typeface="SassoonPrimaryInfantMedium" panose="00000500000000000000" pitchFamily="2" charset="0"/>
              </a:rPr>
              <a:t>In the darkness of the world, Jesus came to bring light. Christians believe that Jesus came to make a difference in people’s lives. He came to bring God’s forgiveness and love. </a:t>
            </a:r>
            <a:endParaRPr sz="2800" dirty="0">
              <a:latin typeface="SassoonPrimaryInfantMedium" panose="00000500000000000000" pitchFamily="2" charset="0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pic>
        <p:nvPicPr>
          <p:cNvPr id="207" name="Google Shape;207;g29e123d3f73_0_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37100" y="3754925"/>
            <a:ext cx="4603674" cy="2590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g29e293676f8_0_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45186" y="448538"/>
            <a:ext cx="4798814" cy="640946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9016D1C-B2AA-44C2-8809-93879CD68B59}"/>
              </a:ext>
            </a:extLst>
          </p:cNvPr>
          <p:cNvSpPr/>
          <p:nvPr/>
        </p:nvSpPr>
        <p:spPr>
          <a:xfrm>
            <a:off x="381000" y="358386"/>
            <a:ext cx="4572000" cy="62478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latin typeface="SassoonPrimaryInfantMedium" panose="00000500000000000000" pitchFamily="2" charset="0"/>
              </a:rPr>
              <a:t>1 Silent night, holy night!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All is calm, all is bright.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Round yon virgin mother and child,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Holy infant, so tender and mild,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Sleep in heavenly peace,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Sleep in heavenly peace!</a:t>
            </a:r>
          </a:p>
          <a:p>
            <a:endParaRPr lang="en-US" sz="2000" dirty="0">
              <a:latin typeface="SassoonPrimaryInfantMedium" panose="00000500000000000000" pitchFamily="2" charset="0"/>
            </a:endParaRPr>
          </a:p>
          <a:p>
            <a:r>
              <a:rPr lang="en-US" sz="2000" dirty="0">
                <a:latin typeface="SassoonPrimaryInfantMedium" panose="00000500000000000000" pitchFamily="2" charset="0"/>
              </a:rPr>
              <a:t>2 Silent night, holy night!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Shepherds quake at the sight,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Glories stream from heaven afar,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Heavenly hosts sing “Alleluia!”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Christ the </a:t>
            </a:r>
            <a:r>
              <a:rPr lang="en-US" sz="2000" dirty="0" err="1">
                <a:latin typeface="SassoonPrimaryInfantMedium" panose="00000500000000000000" pitchFamily="2" charset="0"/>
              </a:rPr>
              <a:t>Saviour</a:t>
            </a:r>
            <a:r>
              <a:rPr lang="en-US" sz="2000" dirty="0">
                <a:latin typeface="SassoonPrimaryInfantMedium" panose="00000500000000000000" pitchFamily="2" charset="0"/>
              </a:rPr>
              <a:t> is born,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Christ the </a:t>
            </a:r>
            <a:r>
              <a:rPr lang="en-US" sz="2000" dirty="0" err="1">
                <a:latin typeface="SassoonPrimaryInfantMedium" panose="00000500000000000000" pitchFamily="2" charset="0"/>
              </a:rPr>
              <a:t>Saviour</a:t>
            </a:r>
            <a:r>
              <a:rPr lang="en-US" sz="2000" dirty="0">
                <a:latin typeface="SassoonPrimaryInfantMedium" panose="00000500000000000000" pitchFamily="2" charset="0"/>
              </a:rPr>
              <a:t> is born.</a:t>
            </a:r>
          </a:p>
          <a:p>
            <a:endParaRPr lang="en-US" sz="2000" dirty="0">
              <a:latin typeface="SassoonPrimaryInfantMedium" panose="00000500000000000000" pitchFamily="2" charset="0"/>
            </a:endParaRPr>
          </a:p>
          <a:p>
            <a:r>
              <a:rPr lang="en-US" sz="2000" dirty="0">
                <a:latin typeface="SassoonPrimaryInfantMedium" panose="00000500000000000000" pitchFamily="2" charset="0"/>
              </a:rPr>
              <a:t>3 Silent night, holy night!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Son of God, love's pure light.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Radiance beams from thy holy face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With the dawn of redeeming grace,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Jesus, Lord at thy birth,</a:t>
            </a:r>
          </a:p>
          <a:p>
            <a:r>
              <a:rPr lang="en-US" sz="2000" dirty="0">
                <a:latin typeface="SassoonPrimaryInfantMedium" panose="00000500000000000000" pitchFamily="2" charset="0"/>
              </a:rPr>
              <a:t>Jesus, Lord at thy birth.</a:t>
            </a:r>
            <a:endParaRPr lang="en-GB" sz="2000" dirty="0">
              <a:latin typeface="SassoonPrimaryInfantMedium" panose="00000500000000000000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</TotalTime>
  <Words>606</Words>
  <Application>Microsoft Office PowerPoint</Application>
  <PresentationFormat>On-screen Show (4:3)</PresentationFormat>
  <Paragraphs>87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SassoonPrimaryInfantMedium</vt:lpstr>
      <vt:lpstr>NTR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Mr P Scully</cp:lastModifiedBy>
  <cp:revision>7</cp:revision>
  <cp:lastPrinted>2023-12-18T12:42:05Z</cp:lastPrinted>
  <dcterms:created xsi:type="dcterms:W3CDTF">2014-10-01T16:09:27Z</dcterms:created>
  <dcterms:modified xsi:type="dcterms:W3CDTF">2023-12-18T12:48:46Z</dcterms:modified>
</cp:coreProperties>
</file>